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1"/>
  </p:notesMasterIdLst>
  <p:sldIdLst>
    <p:sldId id="320" r:id="rId2"/>
    <p:sldId id="256" r:id="rId3"/>
    <p:sldId id="258" r:id="rId4"/>
    <p:sldId id="319" r:id="rId5"/>
    <p:sldId id="321" r:id="rId6"/>
    <p:sldId id="322" r:id="rId7"/>
    <p:sldId id="281" r:id="rId8"/>
    <p:sldId id="261" r:id="rId9"/>
    <p:sldId id="263" r:id="rId10"/>
    <p:sldId id="262" r:id="rId11"/>
    <p:sldId id="279" r:id="rId12"/>
    <p:sldId id="301" r:id="rId13"/>
    <p:sldId id="282" r:id="rId14"/>
    <p:sldId id="316" r:id="rId15"/>
    <p:sldId id="317" r:id="rId16"/>
    <p:sldId id="318" r:id="rId17"/>
    <p:sldId id="283" r:id="rId18"/>
    <p:sldId id="284" r:id="rId19"/>
    <p:sldId id="285" r:id="rId20"/>
    <p:sldId id="288" r:id="rId21"/>
    <p:sldId id="289" r:id="rId22"/>
    <p:sldId id="291" r:id="rId23"/>
    <p:sldId id="292" r:id="rId24"/>
    <p:sldId id="293" r:id="rId25"/>
    <p:sldId id="294" r:id="rId26"/>
    <p:sldId id="295" r:id="rId27"/>
    <p:sldId id="304" r:id="rId28"/>
    <p:sldId id="277" r:id="rId29"/>
    <p:sldId id="315"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80790" autoAdjust="0"/>
  </p:normalViewPr>
  <p:slideViewPr>
    <p:cSldViewPr snapToGrid="0">
      <p:cViewPr varScale="1">
        <p:scale>
          <a:sx n="60" d="100"/>
          <a:sy n="60" d="100"/>
        </p:scale>
        <p:origin x="1098" y="66"/>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594565B-D638-4180-8BF1-70369C92B3CB}" type="doc">
      <dgm:prSet loTypeId="urn:microsoft.com/office/officeart/2005/8/layout/cycle2" loCatId="cycle" qsTypeId="urn:microsoft.com/office/officeart/2005/8/quickstyle/simple1" qsCatId="simple" csTypeId="urn:microsoft.com/office/officeart/2005/8/colors/accent1_2" csCatId="accent1" phldr="1"/>
      <dgm:spPr/>
      <dgm:t>
        <a:bodyPr/>
        <a:lstStyle/>
        <a:p>
          <a:endParaRPr lang="en-US"/>
        </a:p>
      </dgm:t>
    </dgm:pt>
    <dgm:pt modelId="{37F4015F-9827-4A45-8701-85941B1EC77A}">
      <dgm:prSet/>
      <dgm:spPr>
        <a:solidFill>
          <a:schemeClr val="accent1">
            <a:lumMod val="50000"/>
          </a:schemeClr>
        </a:solidFill>
      </dgm:spPr>
      <dgm:t>
        <a:bodyPr/>
        <a:lstStyle/>
        <a:p>
          <a:pPr rtl="0"/>
          <a:r>
            <a:rPr lang="en-US" b="1" dirty="0" smtClean="0"/>
            <a:t>1  </a:t>
          </a:r>
          <a:r>
            <a:rPr lang="en-US" dirty="0" smtClean="0"/>
            <a:t>Question</a:t>
          </a:r>
          <a:endParaRPr lang="en-US" dirty="0"/>
        </a:p>
      </dgm:t>
    </dgm:pt>
    <dgm:pt modelId="{05BD786B-A7B4-4A81-B0EB-070F3F851876}" type="parTrans" cxnId="{2E38F3DD-295C-46F0-A371-D079CB55267E}">
      <dgm:prSet/>
      <dgm:spPr/>
      <dgm:t>
        <a:bodyPr/>
        <a:lstStyle/>
        <a:p>
          <a:endParaRPr lang="en-US"/>
        </a:p>
      </dgm:t>
    </dgm:pt>
    <dgm:pt modelId="{A9DBD181-BFF3-402C-9F9C-7D9D3700DC57}" type="sibTrans" cxnId="{2E38F3DD-295C-46F0-A371-D079CB55267E}">
      <dgm:prSet/>
      <dgm:spPr/>
      <dgm:t>
        <a:bodyPr/>
        <a:lstStyle/>
        <a:p>
          <a:endParaRPr lang="en-US"/>
        </a:p>
      </dgm:t>
    </dgm:pt>
    <dgm:pt modelId="{EB3B3A61-5B28-4AFD-AF0C-8801C57A5D3B}">
      <dgm:prSet/>
      <dgm:spPr>
        <a:solidFill>
          <a:schemeClr val="accent1">
            <a:lumMod val="75000"/>
          </a:schemeClr>
        </a:solidFill>
      </dgm:spPr>
      <dgm:t>
        <a:bodyPr/>
        <a:lstStyle/>
        <a:p>
          <a:pPr rtl="0"/>
          <a:r>
            <a:rPr lang="en-US" b="1" dirty="0" smtClean="0"/>
            <a:t>2   </a:t>
          </a:r>
          <a:r>
            <a:rPr lang="en-US" dirty="0" smtClean="0"/>
            <a:t>Research</a:t>
          </a:r>
          <a:endParaRPr lang="en-US" dirty="0"/>
        </a:p>
      </dgm:t>
    </dgm:pt>
    <dgm:pt modelId="{911157CF-25C9-42C3-97EC-69F6812341B4}" type="parTrans" cxnId="{9EBF8AB7-A1DC-45A1-AA8D-DB9DE87EA7D6}">
      <dgm:prSet/>
      <dgm:spPr/>
      <dgm:t>
        <a:bodyPr/>
        <a:lstStyle/>
        <a:p>
          <a:endParaRPr lang="en-US"/>
        </a:p>
      </dgm:t>
    </dgm:pt>
    <dgm:pt modelId="{885FF7AB-E2C6-493F-A54B-DD218522DD73}" type="sibTrans" cxnId="{9EBF8AB7-A1DC-45A1-AA8D-DB9DE87EA7D6}">
      <dgm:prSet/>
      <dgm:spPr/>
      <dgm:t>
        <a:bodyPr/>
        <a:lstStyle/>
        <a:p>
          <a:endParaRPr lang="en-US"/>
        </a:p>
      </dgm:t>
    </dgm:pt>
    <dgm:pt modelId="{6A3B3BB3-675C-4A93-B788-ADF84E94BACA}">
      <dgm:prSet/>
      <dgm:spPr>
        <a:solidFill>
          <a:schemeClr val="accent1">
            <a:lumMod val="60000"/>
            <a:lumOff val="40000"/>
          </a:schemeClr>
        </a:solidFill>
      </dgm:spPr>
      <dgm:t>
        <a:bodyPr/>
        <a:lstStyle/>
        <a:p>
          <a:pPr rtl="0"/>
          <a:r>
            <a:rPr lang="en-US" b="1" dirty="0" smtClean="0"/>
            <a:t>3 </a:t>
          </a:r>
          <a:r>
            <a:rPr lang="en-US" dirty="0" smtClean="0"/>
            <a:t>Hypothesis</a:t>
          </a:r>
          <a:endParaRPr lang="en-US" dirty="0"/>
        </a:p>
      </dgm:t>
    </dgm:pt>
    <dgm:pt modelId="{058D52E9-8EA5-4FF5-B685-1E2C1AE96F7F}" type="parTrans" cxnId="{F3DB4690-C406-4E7F-A493-F7E9AD3EAEA8}">
      <dgm:prSet/>
      <dgm:spPr/>
      <dgm:t>
        <a:bodyPr/>
        <a:lstStyle/>
        <a:p>
          <a:endParaRPr lang="en-US"/>
        </a:p>
      </dgm:t>
    </dgm:pt>
    <dgm:pt modelId="{167CA907-0C7F-4166-85BA-556514E25D7B}" type="sibTrans" cxnId="{F3DB4690-C406-4E7F-A493-F7E9AD3EAEA8}">
      <dgm:prSet/>
      <dgm:spPr/>
      <dgm:t>
        <a:bodyPr/>
        <a:lstStyle/>
        <a:p>
          <a:endParaRPr lang="en-US"/>
        </a:p>
      </dgm:t>
    </dgm:pt>
    <dgm:pt modelId="{C30630A4-F8C0-4F1E-99C3-9A3F4A20A9F9}">
      <dgm:prSet/>
      <dgm:spPr>
        <a:solidFill>
          <a:schemeClr val="accent1">
            <a:lumMod val="75000"/>
          </a:schemeClr>
        </a:solidFill>
      </dgm:spPr>
      <dgm:t>
        <a:bodyPr/>
        <a:lstStyle/>
        <a:p>
          <a:pPr rtl="0"/>
          <a:r>
            <a:rPr lang="en-US" b="1" dirty="0" smtClean="0"/>
            <a:t>4    </a:t>
          </a:r>
          <a:r>
            <a:rPr lang="en-US" dirty="0" smtClean="0"/>
            <a:t>Develop protocols</a:t>
          </a:r>
          <a:endParaRPr lang="en-US" dirty="0"/>
        </a:p>
      </dgm:t>
    </dgm:pt>
    <dgm:pt modelId="{5211619E-5264-4044-B6AE-04BA8DA57694}" type="parTrans" cxnId="{14A2D9E3-7FD7-4286-9BCA-4EB0AF5EA51A}">
      <dgm:prSet/>
      <dgm:spPr/>
      <dgm:t>
        <a:bodyPr/>
        <a:lstStyle/>
        <a:p>
          <a:endParaRPr lang="en-US"/>
        </a:p>
      </dgm:t>
    </dgm:pt>
    <dgm:pt modelId="{650BA219-4B30-492B-BB55-8B40E68B3BCD}" type="sibTrans" cxnId="{14A2D9E3-7FD7-4286-9BCA-4EB0AF5EA51A}">
      <dgm:prSet/>
      <dgm:spPr/>
      <dgm:t>
        <a:bodyPr/>
        <a:lstStyle/>
        <a:p>
          <a:endParaRPr lang="en-US"/>
        </a:p>
      </dgm:t>
    </dgm:pt>
    <dgm:pt modelId="{F5DD7500-42D6-4C53-A7A7-53532741F74E}">
      <dgm:prSet/>
      <dgm:spPr>
        <a:solidFill>
          <a:schemeClr val="accent1">
            <a:lumMod val="50000"/>
          </a:schemeClr>
        </a:solidFill>
      </dgm:spPr>
      <dgm:t>
        <a:bodyPr/>
        <a:lstStyle/>
        <a:p>
          <a:pPr rtl="0"/>
          <a:r>
            <a:rPr lang="en-US" b="1" dirty="0" smtClean="0"/>
            <a:t>5       </a:t>
          </a:r>
          <a:r>
            <a:rPr lang="en-US" dirty="0" smtClean="0"/>
            <a:t>Collect Data</a:t>
          </a:r>
          <a:endParaRPr lang="en-US" dirty="0"/>
        </a:p>
      </dgm:t>
    </dgm:pt>
    <dgm:pt modelId="{92BA0BE8-7A82-4237-9EA7-1BA9CB1EDAC5}" type="parTrans" cxnId="{D3256150-D184-4237-91CD-8A7D457AC53F}">
      <dgm:prSet/>
      <dgm:spPr/>
      <dgm:t>
        <a:bodyPr/>
        <a:lstStyle/>
        <a:p>
          <a:endParaRPr lang="en-US"/>
        </a:p>
      </dgm:t>
    </dgm:pt>
    <dgm:pt modelId="{D66E7E6B-1149-4271-A375-27B19AB245B4}" type="sibTrans" cxnId="{D3256150-D184-4237-91CD-8A7D457AC53F}">
      <dgm:prSet/>
      <dgm:spPr/>
      <dgm:t>
        <a:bodyPr/>
        <a:lstStyle/>
        <a:p>
          <a:endParaRPr lang="en-US"/>
        </a:p>
      </dgm:t>
    </dgm:pt>
    <dgm:pt modelId="{0E42B6C1-1354-4F57-AFC3-0E7CE8495B92}">
      <dgm:prSet/>
      <dgm:spPr>
        <a:solidFill>
          <a:schemeClr val="accent1">
            <a:lumMod val="75000"/>
          </a:schemeClr>
        </a:solidFill>
      </dgm:spPr>
      <dgm:t>
        <a:bodyPr/>
        <a:lstStyle/>
        <a:p>
          <a:pPr rtl="0"/>
          <a:r>
            <a:rPr lang="en-US" b="1" dirty="0" smtClean="0"/>
            <a:t>6     </a:t>
          </a:r>
          <a:r>
            <a:rPr lang="en-US" dirty="0" smtClean="0"/>
            <a:t>Process Data</a:t>
          </a:r>
          <a:endParaRPr lang="en-US" dirty="0"/>
        </a:p>
      </dgm:t>
    </dgm:pt>
    <dgm:pt modelId="{BC0958A2-54DB-49C2-90B9-A7474F00FE36}" type="parTrans" cxnId="{67A3235B-2392-4168-A6E1-E9D78F6E6127}">
      <dgm:prSet/>
      <dgm:spPr/>
      <dgm:t>
        <a:bodyPr/>
        <a:lstStyle/>
        <a:p>
          <a:endParaRPr lang="en-US"/>
        </a:p>
      </dgm:t>
    </dgm:pt>
    <dgm:pt modelId="{E9A4CB8E-DC7D-4453-96AD-C10EDE9C35FE}" type="sibTrans" cxnId="{67A3235B-2392-4168-A6E1-E9D78F6E6127}">
      <dgm:prSet/>
      <dgm:spPr/>
      <dgm:t>
        <a:bodyPr/>
        <a:lstStyle/>
        <a:p>
          <a:endParaRPr lang="en-US"/>
        </a:p>
      </dgm:t>
    </dgm:pt>
    <dgm:pt modelId="{73B461EF-BDCD-4406-BED8-8D912254F8A4}">
      <dgm:prSet/>
      <dgm:spPr>
        <a:solidFill>
          <a:schemeClr val="accent1">
            <a:lumMod val="60000"/>
            <a:lumOff val="40000"/>
          </a:schemeClr>
        </a:solidFill>
      </dgm:spPr>
      <dgm:t>
        <a:bodyPr/>
        <a:lstStyle/>
        <a:p>
          <a:pPr rtl="0"/>
          <a:r>
            <a:rPr lang="en-US" b="1" dirty="0" smtClean="0"/>
            <a:t>7     </a:t>
          </a:r>
          <a:r>
            <a:rPr lang="en-US" dirty="0" smtClean="0"/>
            <a:t>Analyze Data</a:t>
          </a:r>
          <a:endParaRPr lang="en-US" dirty="0"/>
        </a:p>
      </dgm:t>
    </dgm:pt>
    <dgm:pt modelId="{2F78EDBC-4AD1-4352-A693-4A8CE20A503B}" type="parTrans" cxnId="{05783355-15D6-42B7-8B9D-47B0D853CC24}">
      <dgm:prSet/>
      <dgm:spPr/>
      <dgm:t>
        <a:bodyPr/>
        <a:lstStyle/>
        <a:p>
          <a:endParaRPr lang="en-US"/>
        </a:p>
      </dgm:t>
    </dgm:pt>
    <dgm:pt modelId="{8F34BB3B-96CE-4034-B33B-5CD15D79A23C}" type="sibTrans" cxnId="{05783355-15D6-42B7-8B9D-47B0D853CC24}">
      <dgm:prSet/>
      <dgm:spPr/>
      <dgm:t>
        <a:bodyPr/>
        <a:lstStyle/>
        <a:p>
          <a:endParaRPr lang="en-US"/>
        </a:p>
      </dgm:t>
    </dgm:pt>
    <dgm:pt modelId="{07918A60-DCFB-48DD-8B88-987C053E69A9}">
      <dgm:prSet/>
      <dgm:spPr>
        <a:solidFill>
          <a:schemeClr val="accent1">
            <a:lumMod val="75000"/>
          </a:schemeClr>
        </a:solidFill>
      </dgm:spPr>
      <dgm:t>
        <a:bodyPr/>
        <a:lstStyle/>
        <a:p>
          <a:pPr rtl="0"/>
          <a:r>
            <a:rPr lang="en-US" b="1" dirty="0" smtClean="0"/>
            <a:t>8  </a:t>
          </a:r>
          <a:r>
            <a:rPr lang="en-US" dirty="0" smtClean="0"/>
            <a:t>Conclusion</a:t>
          </a:r>
          <a:endParaRPr lang="en-US" dirty="0"/>
        </a:p>
      </dgm:t>
    </dgm:pt>
    <dgm:pt modelId="{E3E71154-16BC-4E93-A774-8AE61C0BC983}" type="parTrans" cxnId="{8A5F75F9-B744-4328-B4C3-E37A211D94AA}">
      <dgm:prSet/>
      <dgm:spPr/>
      <dgm:t>
        <a:bodyPr/>
        <a:lstStyle/>
        <a:p>
          <a:endParaRPr lang="en-US"/>
        </a:p>
      </dgm:t>
    </dgm:pt>
    <dgm:pt modelId="{EB7E9156-EB2D-4BA0-B2FC-C21FDAF04C26}" type="sibTrans" cxnId="{8A5F75F9-B744-4328-B4C3-E37A211D94AA}">
      <dgm:prSet/>
      <dgm:spPr/>
      <dgm:t>
        <a:bodyPr/>
        <a:lstStyle/>
        <a:p>
          <a:endParaRPr lang="en-US"/>
        </a:p>
      </dgm:t>
    </dgm:pt>
    <dgm:pt modelId="{1D3A98C8-91F6-426A-9FA8-02B73FC3E79C}" type="pres">
      <dgm:prSet presAssocID="{C594565B-D638-4180-8BF1-70369C92B3CB}" presName="cycle" presStyleCnt="0">
        <dgm:presLayoutVars>
          <dgm:dir/>
          <dgm:resizeHandles val="exact"/>
        </dgm:presLayoutVars>
      </dgm:prSet>
      <dgm:spPr/>
      <dgm:t>
        <a:bodyPr/>
        <a:lstStyle/>
        <a:p>
          <a:endParaRPr lang="en-US"/>
        </a:p>
      </dgm:t>
    </dgm:pt>
    <dgm:pt modelId="{07F33F68-B056-46FD-9BED-44DEBA5D69E3}" type="pres">
      <dgm:prSet presAssocID="{37F4015F-9827-4A45-8701-85941B1EC77A}" presName="node" presStyleLbl="node1" presStyleIdx="0" presStyleCnt="8">
        <dgm:presLayoutVars>
          <dgm:bulletEnabled val="1"/>
        </dgm:presLayoutVars>
      </dgm:prSet>
      <dgm:spPr/>
      <dgm:t>
        <a:bodyPr/>
        <a:lstStyle/>
        <a:p>
          <a:endParaRPr lang="en-US"/>
        </a:p>
      </dgm:t>
    </dgm:pt>
    <dgm:pt modelId="{7CF1DD40-2DA3-494B-9B3B-1BB0803BAD2B}" type="pres">
      <dgm:prSet presAssocID="{A9DBD181-BFF3-402C-9F9C-7D9D3700DC57}" presName="sibTrans" presStyleLbl="sibTrans2D1" presStyleIdx="0" presStyleCnt="8"/>
      <dgm:spPr/>
      <dgm:t>
        <a:bodyPr/>
        <a:lstStyle/>
        <a:p>
          <a:endParaRPr lang="en-US"/>
        </a:p>
      </dgm:t>
    </dgm:pt>
    <dgm:pt modelId="{253CBCC8-BD0A-4EB3-B2FC-CE28300AC503}" type="pres">
      <dgm:prSet presAssocID="{A9DBD181-BFF3-402C-9F9C-7D9D3700DC57}" presName="connectorText" presStyleLbl="sibTrans2D1" presStyleIdx="0" presStyleCnt="8"/>
      <dgm:spPr/>
      <dgm:t>
        <a:bodyPr/>
        <a:lstStyle/>
        <a:p>
          <a:endParaRPr lang="en-US"/>
        </a:p>
      </dgm:t>
    </dgm:pt>
    <dgm:pt modelId="{6D013F6F-4CD9-4482-80B0-C3DBCC48AF12}" type="pres">
      <dgm:prSet presAssocID="{EB3B3A61-5B28-4AFD-AF0C-8801C57A5D3B}" presName="node" presStyleLbl="node1" presStyleIdx="1" presStyleCnt="8">
        <dgm:presLayoutVars>
          <dgm:bulletEnabled val="1"/>
        </dgm:presLayoutVars>
      </dgm:prSet>
      <dgm:spPr/>
      <dgm:t>
        <a:bodyPr/>
        <a:lstStyle/>
        <a:p>
          <a:endParaRPr lang="en-US"/>
        </a:p>
      </dgm:t>
    </dgm:pt>
    <dgm:pt modelId="{9A8D428D-0C5F-405D-B174-5FE24914681E}" type="pres">
      <dgm:prSet presAssocID="{885FF7AB-E2C6-493F-A54B-DD218522DD73}" presName="sibTrans" presStyleLbl="sibTrans2D1" presStyleIdx="1" presStyleCnt="8"/>
      <dgm:spPr/>
      <dgm:t>
        <a:bodyPr/>
        <a:lstStyle/>
        <a:p>
          <a:endParaRPr lang="en-US"/>
        </a:p>
      </dgm:t>
    </dgm:pt>
    <dgm:pt modelId="{63126AE2-4337-4F97-AC07-3BA89D9065E2}" type="pres">
      <dgm:prSet presAssocID="{885FF7AB-E2C6-493F-A54B-DD218522DD73}" presName="connectorText" presStyleLbl="sibTrans2D1" presStyleIdx="1" presStyleCnt="8"/>
      <dgm:spPr/>
      <dgm:t>
        <a:bodyPr/>
        <a:lstStyle/>
        <a:p>
          <a:endParaRPr lang="en-US"/>
        </a:p>
      </dgm:t>
    </dgm:pt>
    <dgm:pt modelId="{BCE46B23-B66A-4391-B925-BB6DC282A511}" type="pres">
      <dgm:prSet presAssocID="{6A3B3BB3-675C-4A93-B788-ADF84E94BACA}" presName="node" presStyleLbl="node1" presStyleIdx="2" presStyleCnt="8">
        <dgm:presLayoutVars>
          <dgm:bulletEnabled val="1"/>
        </dgm:presLayoutVars>
      </dgm:prSet>
      <dgm:spPr/>
      <dgm:t>
        <a:bodyPr/>
        <a:lstStyle/>
        <a:p>
          <a:endParaRPr lang="en-US"/>
        </a:p>
      </dgm:t>
    </dgm:pt>
    <dgm:pt modelId="{09572899-5325-4A09-BED1-A046B0041F36}" type="pres">
      <dgm:prSet presAssocID="{167CA907-0C7F-4166-85BA-556514E25D7B}" presName="sibTrans" presStyleLbl="sibTrans2D1" presStyleIdx="2" presStyleCnt="8"/>
      <dgm:spPr/>
      <dgm:t>
        <a:bodyPr/>
        <a:lstStyle/>
        <a:p>
          <a:endParaRPr lang="en-US"/>
        </a:p>
      </dgm:t>
    </dgm:pt>
    <dgm:pt modelId="{82206828-FB1F-4571-B505-6731AE0C2281}" type="pres">
      <dgm:prSet presAssocID="{167CA907-0C7F-4166-85BA-556514E25D7B}" presName="connectorText" presStyleLbl="sibTrans2D1" presStyleIdx="2" presStyleCnt="8"/>
      <dgm:spPr/>
      <dgm:t>
        <a:bodyPr/>
        <a:lstStyle/>
        <a:p>
          <a:endParaRPr lang="en-US"/>
        </a:p>
      </dgm:t>
    </dgm:pt>
    <dgm:pt modelId="{B847FA27-D4A6-4F3C-8B07-2799E121050D}" type="pres">
      <dgm:prSet presAssocID="{C30630A4-F8C0-4F1E-99C3-9A3F4A20A9F9}" presName="node" presStyleLbl="node1" presStyleIdx="3" presStyleCnt="8">
        <dgm:presLayoutVars>
          <dgm:bulletEnabled val="1"/>
        </dgm:presLayoutVars>
      </dgm:prSet>
      <dgm:spPr/>
      <dgm:t>
        <a:bodyPr/>
        <a:lstStyle/>
        <a:p>
          <a:endParaRPr lang="en-US"/>
        </a:p>
      </dgm:t>
    </dgm:pt>
    <dgm:pt modelId="{A55D8AA3-2D5B-4CFC-8626-A33921232A50}" type="pres">
      <dgm:prSet presAssocID="{650BA219-4B30-492B-BB55-8B40E68B3BCD}" presName="sibTrans" presStyleLbl="sibTrans2D1" presStyleIdx="3" presStyleCnt="8"/>
      <dgm:spPr/>
      <dgm:t>
        <a:bodyPr/>
        <a:lstStyle/>
        <a:p>
          <a:endParaRPr lang="en-US"/>
        </a:p>
      </dgm:t>
    </dgm:pt>
    <dgm:pt modelId="{AB6A64B7-C1F2-4A68-9C92-016CA575B7D0}" type="pres">
      <dgm:prSet presAssocID="{650BA219-4B30-492B-BB55-8B40E68B3BCD}" presName="connectorText" presStyleLbl="sibTrans2D1" presStyleIdx="3" presStyleCnt="8"/>
      <dgm:spPr/>
      <dgm:t>
        <a:bodyPr/>
        <a:lstStyle/>
        <a:p>
          <a:endParaRPr lang="en-US"/>
        </a:p>
      </dgm:t>
    </dgm:pt>
    <dgm:pt modelId="{D6712598-927B-4DCA-8FD4-BF4DF597F03C}" type="pres">
      <dgm:prSet presAssocID="{F5DD7500-42D6-4C53-A7A7-53532741F74E}" presName="node" presStyleLbl="node1" presStyleIdx="4" presStyleCnt="8">
        <dgm:presLayoutVars>
          <dgm:bulletEnabled val="1"/>
        </dgm:presLayoutVars>
      </dgm:prSet>
      <dgm:spPr/>
      <dgm:t>
        <a:bodyPr/>
        <a:lstStyle/>
        <a:p>
          <a:endParaRPr lang="en-US"/>
        </a:p>
      </dgm:t>
    </dgm:pt>
    <dgm:pt modelId="{EFC64E05-7471-43E6-9AD7-8199D7507FDF}" type="pres">
      <dgm:prSet presAssocID="{D66E7E6B-1149-4271-A375-27B19AB245B4}" presName="sibTrans" presStyleLbl="sibTrans2D1" presStyleIdx="4" presStyleCnt="8"/>
      <dgm:spPr/>
      <dgm:t>
        <a:bodyPr/>
        <a:lstStyle/>
        <a:p>
          <a:endParaRPr lang="en-US"/>
        </a:p>
      </dgm:t>
    </dgm:pt>
    <dgm:pt modelId="{9D847E64-D48C-4FB8-B41A-EE9BE767FE07}" type="pres">
      <dgm:prSet presAssocID="{D66E7E6B-1149-4271-A375-27B19AB245B4}" presName="connectorText" presStyleLbl="sibTrans2D1" presStyleIdx="4" presStyleCnt="8"/>
      <dgm:spPr/>
      <dgm:t>
        <a:bodyPr/>
        <a:lstStyle/>
        <a:p>
          <a:endParaRPr lang="en-US"/>
        </a:p>
      </dgm:t>
    </dgm:pt>
    <dgm:pt modelId="{0E49C871-7A31-4068-B7A9-1BEF4EF70A01}" type="pres">
      <dgm:prSet presAssocID="{0E42B6C1-1354-4F57-AFC3-0E7CE8495B92}" presName="node" presStyleLbl="node1" presStyleIdx="5" presStyleCnt="8">
        <dgm:presLayoutVars>
          <dgm:bulletEnabled val="1"/>
        </dgm:presLayoutVars>
      </dgm:prSet>
      <dgm:spPr/>
      <dgm:t>
        <a:bodyPr/>
        <a:lstStyle/>
        <a:p>
          <a:endParaRPr lang="en-US"/>
        </a:p>
      </dgm:t>
    </dgm:pt>
    <dgm:pt modelId="{5200ADE3-8D13-45C5-8BC5-8E6BC2FC5206}" type="pres">
      <dgm:prSet presAssocID="{E9A4CB8E-DC7D-4453-96AD-C10EDE9C35FE}" presName="sibTrans" presStyleLbl="sibTrans2D1" presStyleIdx="5" presStyleCnt="8"/>
      <dgm:spPr/>
      <dgm:t>
        <a:bodyPr/>
        <a:lstStyle/>
        <a:p>
          <a:endParaRPr lang="en-US"/>
        </a:p>
      </dgm:t>
    </dgm:pt>
    <dgm:pt modelId="{526E6422-488C-4E59-BDFD-698EF0BCC044}" type="pres">
      <dgm:prSet presAssocID="{E9A4CB8E-DC7D-4453-96AD-C10EDE9C35FE}" presName="connectorText" presStyleLbl="sibTrans2D1" presStyleIdx="5" presStyleCnt="8"/>
      <dgm:spPr/>
      <dgm:t>
        <a:bodyPr/>
        <a:lstStyle/>
        <a:p>
          <a:endParaRPr lang="en-US"/>
        </a:p>
      </dgm:t>
    </dgm:pt>
    <dgm:pt modelId="{C4320343-15B7-467C-B63B-5477302DC68F}" type="pres">
      <dgm:prSet presAssocID="{73B461EF-BDCD-4406-BED8-8D912254F8A4}" presName="node" presStyleLbl="node1" presStyleIdx="6" presStyleCnt="8">
        <dgm:presLayoutVars>
          <dgm:bulletEnabled val="1"/>
        </dgm:presLayoutVars>
      </dgm:prSet>
      <dgm:spPr/>
      <dgm:t>
        <a:bodyPr/>
        <a:lstStyle/>
        <a:p>
          <a:endParaRPr lang="en-US"/>
        </a:p>
      </dgm:t>
    </dgm:pt>
    <dgm:pt modelId="{D6761F68-77D9-410A-949A-0FC8C69FBB9B}" type="pres">
      <dgm:prSet presAssocID="{8F34BB3B-96CE-4034-B33B-5CD15D79A23C}" presName="sibTrans" presStyleLbl="sibTrans2D1" presStyleIdx="6" presStyleCnt="8"/>
      <dgm:spPr/>
      <dgm:t>
        <a:bodyPr/>
        <a:lstStyle/>
        <a:p>
          <a:endParaRPr lang="en-US"/>
        </a:p>
      </dgm:t>
    </dgm:pt>
    <dgm:pt modelId="{DBB39C7B-6C88-4015-B34C-F4453F0AD87C}" type="pres">
      <dgm:prSet presAssocID="{8F34BB3B-96CE-4034-B33B-5CD15D79A23C}" presName="connectorText" presStyleLbl="sibTrans2D1" presStyleIdx="6" presStyleCnt="8"/>
      <dgm:spPr/>
      <dgm:t>
        <a:bodyPr/>
        <a:lstStyle/>
        <a:p>
          <a:endParaRPr lang="en-US"/>
        </a:p>
      </dgm:t>
    </dgm:pt>
    <dgm:pt modelId="{6EC36E47-4B68-40EC-9A24-578ED8EDACF6}" type="pres">
      <dgm:prSet presAssocID="{07918A60-DCFB-48DD-8B88-987C053E69A9}" presName="node" presStyleLbl="node1" presStyleIdx="7" presStyleCnt="8">
        <dgm:presLayoutVars>
          <dgm:bulletEnabled val="1"/>
        </dgm:presLayoutVars>
      </dgm:prSet>
      <dgm:spPr/>
      <dgm:t>
        <a:bodyPr/>
        <a:lstStyle/>
        <a:p>
          <a:endParaRPr lang="en-US"/>
        </a:p>
      </dgm:t>
    </dgm:pt>
    <dgm:pt modelId="{C9334076-5DDE-4AC0-8D22-587AFA34D145}" type="pres">
      <dgm:prSet presAssocID="{EB7E9156-EB2D-4BA0-B2FC-C21FDAF04C26}" presName="sibTrans" presStyleLbl="sibTrans2D1" presStyleIdx="7" presStyleCnt="8"/>
      <dgm:spPr/>
      <dgm:t>
        <a:bodyPr/>
        <a:lstStyle/>
        <a:p>
          <a:endParaRPr lang="en-US"/>
        </a:p>
      </dgm:t>
    </dgm:pt>
    <dgm:pt modelId="{DFC934D5-A97D-44CA-B78E-CC98BB1BFE43}" type="pres">
      <dgm:prSet presAssocID="{EB7E9156-EB2D-4BA0-B2FC-C21FDAF04C26}" presName="connectorText" presStyleLbl="sibTrans2D1" presStyleIdx="7" presStyleCnt="8"/>
      <dgm:spPr/>
      <dgm:t>
        <a:bodyPr/>
        <a:lstStyle/>
        <a:p>
          <a:endParaRPr lang="en-US"/>
        </a:p>
      </dgm:t>
    </dgm:pt>
  </dgm:ptLst>
  <dgm:cxnLst>
    <dgm:cxn modelId="{200DF470-5871-43A4-89CE-A4C4096B377B}" type="presOf" srcId="{EB3B3A61-5B28-4AFD-AF0C-8801C57A5D3B}" destId="{6D013F6F-4CD9-4482-80B0-C3DBCC48AF12}" srcOrd="0" destOrd="0" presId="urn:microsoft.com/office/officeart/2005/8/layout/cycle2"/>
    <dgm:cxn modelId="{8A5F75F9-B744-4328-B4C3-E37A211D94AA}" srcId="{C594565B-D638-4180-8BF1-70369C92B3CB}" destId="{07918A60-DCFB-48DD-8B88-987C053E69A9}" srcOrd="7" destOrd="0" parTransId="{E3E71154-16BC-4E93-A774-8AE61C0BC983}" sibTransId="{EB7E9156-EB2D-4BA0-B2FC-C21FDAF04C26}"/>
    <dgm:cxn modelId="{F18A5E6C-97BD-4BB3-8022-5FC6D631A37B}" type="presOf" srcId="{D66E7E6B-1149-4271-A375-27B19AB245B4}" destId="{EFC64E05-7471-43E6-9AD7-8199D7507FDF}" srcOrd="0" destOrd="0" presId="urn:microsoft.com/office/officeart/2005/8/layout/cycle2"/>
    <dgm:cxn modelId="{669413DB-1EAA-41A6-9073-8972DA79EF2A}" type="presOf" srcId="{EB7E9156-EB2D-4BA0-B2FC-C21FDAF04C26}" destId="{C9334076-5DDE-4AC0-8D22-587AFA34D145}" srcOrd="0" destOrd="0" presId="urn:microsoft.com/office/officeart/2005/8/layout/cycle2"/>
    <dgm:cxn modelId="{F3DB4690-C406-4E7F-A493-F7E9AD3EAEA8}" srcId="{C594565B-D638-4180-8BF1-70369C92B3CB}" destId="{6A3B3BB3-675C-4A93-B788-ADF84E94BACA}" srcOrd="2" destOrd="0" parTransId="{058D52E9-8EA5-4FF5-B685-1E2C1AE96F7F}" sibTransId="{167CA907-0C7F-4166-85BA-556514E25D7B}"/>
    <dgm:cxn modelId="{B7BBCBCB-254A-4E3B-8A46-6B933BA2F3C3}" type="presOf" srcId="{A9DBD181-BFF3-402C-9F9C-7D9D3700DC57}" destId="{7CF1DD40-2DA3-494B-9B3B-1BB0803BAD2B}" srcOrd="0" destOrd="0" presId="urn:microsoft.com/office/officeart/2005/8/layout/cycle2"/>
    <dgm:cxn modelId="{2E38F3DD-295C-46F0-A371-D079CB55267E}" srcId="{C594565B-D638-4180-8BF1-70369C92B3CB}" destId="{37F4015F-9827-4A45-8701-85941B1EC77A}" srcOrd="0" destOrd="0" parTransId="{05BD786B-A7B4-4A81-B0EB-070F3F851876}" sibTransId="{A9DBD181-BFF3-402C-9F9C-7D9D3700DC57}"/>
    <dgm:cxn modelId="{78D42BE3-C3E2-4425-8A39-DAD1B7A4CE17}" type="presOf" srcId="{8F34BB3B-96CE-4034-B33B-5CD15D79A23C}" destId="{DBB39C7B-6C88-4015-B34C-F4453F0AD87C}" srcOrd="1" destOrd="0" presId="urn:microsoft.com/office/officeart/2005/8/layout/cycle2"/>
    <dgm:cxn modelId="{05783355-15D6-42B7-8B9D-47B0D853CC24}" srcId="{C594565B-D638-4180-8BF1-70369C92B3CB}" destId="{73B461EF-BDCD-4406-BED8-8D912254F8A4}" srcOrd="6" destOrd="0" parTransId="{2F78EDBC-4AD1-4352-A693-4A8CE20A503B}" sibTransId="{8F34BB3B-96CE-4034-B33B-5CD15D79A23C}"/>
    <dgm:cxn modelId="{F16D64E3-F0EF-4210-9CA4-73A422E87A74}" type="presOf" srcId="{73B461EF-BDCD-4406-BED8-8D912254F8A4}" destId="{C4320343-15B7-467C-B63B-5477302DC68F}" srcOrd="0" destOrd="0" presId="urn:microsoft.com/office/officeart/2005/8/layout/cycle2"/>
    <dgm:cxn modelId="{A627FCF0-6FB9-4FAF-9BCA-EDACE8235567}" type="presOf" srcId="{E9A4CB8E-DC7D-4453-96AD-C10EDE9C35FE}" destId="{526E6422-488C-4E59-BDFD-698EF0BCC044}" srcOrd="1" destOrd="0" presId="urn:microsoft.com/office/officeart/2005/8/layout/cycle2"/>
    <dgm:cxn modelId="{866F4252-305C-47E1-8C31-6D11DF5BEC5C}" type="presOf" srcId="{E9A4CB8E-DC7D-4453-96AD-C10EDE9C35FE}" destId="{5200ADE3-8D13-45C5-8BC5-8E6BC2FC5206}" srcOrd="0" destOrd="0" presId="urn:microsoft.com/office/officeart/2005/8/layout/cycle2"/>
    <dgm:cxn modelId="{9EBF8AB7-A1DC-45A1-AA8D-DB9DE87EA7D6}" srcId="{C594565B-D638-4180-8BF1-70369C92B3CB}" destId="{EB3B3A61-5B28-4AFD-AF0C-8801C57A5D3B}" srcOrd="1" destOrd="0" parTransId="{911157CF-25C9-42C3-97EC-69F6812341B4}" sibTransId="{885FF7AB-E2C6-493F-A54B-DD218522DD73}"/>
    <dgm:cxn modelId="{6CAF5B2E-7E8F-4886-8492-34EB61238012}" type="presOf" srcId="{650BA219-4B30-492B-BB55-8B40E68B3BCD}" destId="{A55D8AA3-2D5B-4CFC-8626-A33921232A50}" srcOrd="0" destOrd="0" presId="urn:microsoft.com/office/officeart/2005/8/layout/cycle2"/>
    <dgm:cxn modelId="{062E0C14-2E7D-41F0-83DB-77C997437F78}" type="presOf" srcId="{37F4015F-9827-4A45-8701-85941B1EC77A}" destId="{07F33F68-B056-46FD-9BED-44DEBA5D69E3}" srcOrd="0" destOrd="0" presId="urn:microsoft.com/office/officeart/2005/8/layout/cycle2"/>
    <dgm:cxn modelId="{02005F57-13D2-4B4F-B24F-F1D0B0339E15}" type="presOf" srcId="{8F34BB3B-96CE-4034-B33B-5CD15D79A23C}" destId="{D6761F68-77D9-410A-949A-0FC8C69FBB9B}" srcOrd="0" destOrd="0" presId="urn:microsoft.com/office/officeart/2005/8/layout/cycle2"/>
    <dgm:cxn modelId="{B5F905D5-A05A-4841-BC44-8B5278C8B3AE}" type="presOf" srcId="{07918A60-DCFB-48DD-8B88-987C053E69A9}" destId="{6EC36E47-4B68-40EC-9A24-578ED8EDACF6}" srcOrd="0" destOrd="0" presId="urn:microsoft.com/office/officeart/2005/8/layout/cycle2"/>
    <dgm:cxn modelId="{7B32CF20-0E24-48BE-B3C9-0253525E502C}" type="presOf" srcId="{650BA219-4B30-492B-BB55-8B40E68B3BCD}" destId="{AB6A64B7-C1F2-4A68-9C92-016CA575B7D0}" srcOrd="1" destOrd="0" presId="urn:microsoft.com/office/officeart/2005/8/layout/cycle2"/>
    <dgm:cxn modelId="{21203091-BCC7-4827-ACA0-6FE41D5F9655}" type="presOf" srcId="{D66E7E6B-1149-4271-A375-27B19AB245B4}" destId="{9D847E64-D48C-4FB8-B41A-EE9BE767FE07}" srcOrd="1" destOrd="0" presId="urn:microsoft.com/office/officeart/2005/8/layout/cycle2"/>
    <dgm:cxn modelId="{61B6573C-F35F-48AD-9EF9-20EAB8C403E0}" type="presOf" srcId="{C30630A4-F8C0-4F1E-99C3-9A3F4A20A9F9}" destId="{B847FA27-D4A6-4F3C-8B07-2799E121050D}" srcOrd="0" destOrd="0" presId="urn:microsoft.com/office/officeart/2005/8/layout/cycle2"/>
    <dgm:cxn modelId="{3B068D2E-6AEF-4FA5-A253-AC3A17FF63A9}" type="presOf" srcId="{6A3B3BB3-675C-4A93-B788-ADF84E94BACA}" destId="{BCE46B23-B66A-4391-B925-BB6DC282A511}" srcOrd="0" destOrd="0" presId="urn:microsoft.com/office/officeart/2005/8/layout/cycle2"/>
    <dgm:cxn modelId="{67A3235B-2392-4168-A6E1-E9D78F6E6127}" srcId="{C594565B-D638-4180-8BF1-70369C92B3CB}" destId="{0E42B6C1-1354-4F57-AFC3-0E7CE8495B92}" srcOrd="5" destOrd="0" parTransId="{BC0958A2-54DB-49C2-90B9-A7474F00FE36}" sibTransId="{E9A4CB8E-DC7D-4453-96AD-C10EDE9C35FE}"/>
    <dgm:cxn modelId="{9AD8F7D4-3B78-4102-B742-AC7CD45C7DC0}" type="presOf" srcId="{167CA907-0C7F-4166-85BA-556514E25D7B}" destId="{82206828-FB1F-4571-B505-6731AE0C2281}" srcOrd="1" destOrd="0" presId="urn:microsoft.com/office/officeart/2005/8/layout/cycle2"/>
    <dgm:cxn modelId="{3EB3D798-658B-418E-ACBE-EDCBDD3E6CDB}" type="presOf" srcId="{885FF7AB-E2C6-493F-A54B-DD218522DD73}" destId="{63126AE2-4337-4F97-AC07-3BA89D9065E2}" srcOrd="1" destOrd="0" presId="urn:microsoft.com/office/officeart/2005/8/layout/cycle2"/>
    <dgm:cxn modelId="{D90D38CB-8C64-4AEE-8097-1019CEFBB7AA}" type="presOf" srcId="{0E42B6C1-1354-4F57-AFC3-0E7CE8495B92}" destId="{0E49C871-7A31-4068-B7A9-1BEF4EF70A01}" srcOrd="0" destOrd="0" presId="urn:microsoft.com/office/officeart/2005/8/layout/cycle2"/>
    <dgm:cxn modelId="{48F85D00-32A2-4F47-959A-0D2A17108296}" type="presOf" srcId="{F5DD7500-42D6-4C53-A7A7-53532741F74E}" destId="{D6712598-927B-4DCA-8FD4-BF4DF597F03C}" srcOrd="0" destOrd="0" presId="urn:microsoft.com/office/officeart/2005/8/layout/cycle2"/>
    <dgm:cxn modelId="{C85BD563-A2E3-4BB9-9B2C-1E5E7B307F29}" type="presOf" srcId="{EB7E9156-EB2D-4BA0-B2FC-C21FDAF04C26}" destId="{DFC934D5-A97D-44CA-B78E-CC98BB1BFE43}" srcOrd="1" destOrd="0" presId="urn:microsoft.com/office/officeart/2005/8/layout/cycle2"/>
    <dgm:cxn modelId="{2B7989B1-581A-4887-843A-258ACA16C2B5}" type="presOf" srcId="{A9DBD181-BFF3-402C-9F9C-7D9D3700DC57}" destId="{253CBCC8-BD0A-4EB3-B2FC-CE28300AC503}" srcOrd="1" destOrd="0" presId="urn:microsoft.com/office/officeart/2005/8/layout/cycle2"/>
    <dgm:cxn modelId="{F100789A-B675-46BA-ADB1-202FB244CC6B}" type="presOf" srcId="{167CA907-0C7F-4166-85BA-556514E25D7B}" destId="{09572899-5325-4A09-BED1-A046B0041F36}" srcOrd="0" destOrd="0" presId="urn:microsoft.com/office/officeart/2005/8/layout/cycle2"/>
    <dgm:cxn modelId="{14A2D9E3-7FD7-4286-9BCA-4EB0AF5EA51A}" srcId="{C594565B-D638-4180-8BF1-70369C92B3CB}" destId="{C30630A4-F8C0-4F1E-99C3-9A3F4A20A9F9}" srcOrd="3" destOrd="0" parTransId="{5211619E-5264-4044-B6AE-04BA8DA57694}" sibTransId="{650BA219-4B30-492B-BB55-8B40E68B3BCD}"/>
    <dgm:cxn modelId="{D3256150-D184-4237-91CD-8A7D457AC53F}" srcId="{C594565B-D638-4180-8BF1-70369C92B3CB}" destId="{F5DD7500-42D6-4C53-A7A7-53532741F74E}" srcOrd="4" destOrd="0" parTransId="{92BA0BE8-7A82-4237-9EA7-1BA9CB1EDAC5}" sibTransId="{D66E7E6B-1149-4271-A375-27B19AB245B4}"/>
    <dgm:cxn modelId="{381796A3-6093-4CC7-9292-17B20B8C7C19}" type="presOf" srcId="{885FF7AB-E2C6-493F-A54B-DD218522DD73}" destId="{9A8D428D-0C5F-405D-B174-5FE24914681E}" srcOrd="0" destOrd="0" presId="urn:microsoft.com/office/officeart/2005/8/layout/cycle2"/>
    <dgm:cxn modelId="{B95723CB-E54E-4D39-8163-1935FCC2837A}" type="presOf" srcId="{C594565B-D638-4180-8BF1-70369C92B3CB}" destId="{1D3A98C8-91F6-426A-9FA8-02B73FC3E79C}" srcOrd="0" destOrd="0" presId="urn:microsoft.com/office/officeart/2005/8/layout/cycle2"/>
    <dgm:cxn modelId="{86683DDA-96A6-4103-AA5C-2C529A13E620}" type="presParOf" srcId="{1D3A98C8-91F6-426A-9FA8-02B73FC3E79C}" destId="{07F33F68-B056-46FD-9BED-44DEBA5D69E3}" srcOrd="0" destOrd="0" presId="urn:microsoft.com/office/officeart/2005/8/layout/cycle2"/>
    <dgm:cxn modelId="{D07196A7-38BD-4260-AB01-6DA4437224DA}" type="presParOf" srcId="{1D3A98C8-91F6-426A-9FA8-02B73FC3E79C}" destId="{7CF1DD40-2DA3-494B-9B3B-1BB0803BAD2B}" srcOrd="1" destOrd="0" presId="urn:microsoft.com/office/officeart/2005/8/layout/cycle2"/>
    <dgm:cxn modelId="{82352B0C-8C50-4D47-AD0D-D5676F558344}" type="presParOf" srcId="{7CF1DD40-2DA3-494B-9B3B-1BB0803BAD2B}" destId="{253CBCC8-BD0A-4EB3-B2FC-CE28300AC503}" srcOrd="0" destOrd="0" presId="urn:microsoft.com/office/officeart/2005/8/layout/cycle2"/>
    <dgm:cxn modelId="{1AA2B1D0-5B0E-4358-8B12-51196E2F2579}" type="presParOf" srcId="{1D3A98C8-91F6-426A-9FA8-02B73FC3E79C}" destId="{6D013F6F-4CD9-4482-80B0-C3DBCC48AF12}" srcOrd="2" destOrd="0" presId="urn:microsoft.com/office/officeart/2005/8/layout/cycle2"/>
    <dgm:cxn modelId="{04C5FD35-9937-4D82-8DDF-232F18467004}" type="presParOf" srcId="{1D3A98C8-91F6-426A-9FA8-02B73FC3E79C}" destId="{9A8D428D-0C5F-405D-B174-5FE24914681E}" srcOrd="3" destOrd="0" presId="urn:microsoft.com/office/officeart/2005/8/layout/cycle2"/>
    <dgm:cxn modelId="{62BE36F8-4FF7-4E55-8D79-F326EE9CEE92}" type="presParOf" srcId="{9A8D428D-0C5F-405D-B174-5FE24914681E}" destId="{63126AE2-4337-4F97-AC07-3BA89D9065E2}" srcOrd="0" destOrd="0" presId="urn:microsoft.com/office/officeart/2005/8/layout/cycle2"/>
    <dgm:cxn modelId="{1E982F70-A262-4639-B90B-F0974FC2B416}" type="presParOf" srcId="{1D3A98C8-91F6-426A-9FA8-02B73FC3E79C}" destId="{BCE46B23-B66A-4391-B925-BB6DC282A511}" srcOrd="4" destOrd="0" presId="urn:microsoft.com/office/officeart/2005/8/layout/cycle2"/>
    <dgm:cxn modelId="{4A6463A4-4B5E-4C3E-BDEB-A5533BDFACB0}" type="presParOf" srcId="{1D3A98C8-91F6-426A-9FA8-02B73FC3E79C}" destId="{09572899-5325-4A09-BED1-A046B0041F36}" srcOrd="5" destOrd="0" presId="urn:microsoft.com/office/officeart/2005/8/layout/cycle2"/>
    <dgm:cxn modelId="{389CDB26-055C-4111-BFB6-3E4D7E821380}" type="presParOf" srcId="{09572899-5325-4A09-BED1-A046B0041F36}" destId="{82206828-FB1F-4571-B505-6731AE0C2281}" srcOrd="0" destOrd="0" presId="urn:microsoft.com/office/officeart/2005/8/layout/cycle2"/>
    <dgm:cxn modelId="{B0929FCB-6D2C-4055-BEF1-BE18DEC71AD4}" type="presParOf" srcId="{1D3A98C8-91F6-426A-9FA8-02B73FC3E79C}" destId="{B847FA27-D4A6-4F3C-8B07-2799E121050D}" srcOrd="6" destOrd="0" presId="urn:microsoft.com/office/officeart/2005/8/layout/cycle2"/>
    <dgm:cxn modelId="{288223B2-940B-4C29-964E-A92F549A2D24}" type="presParOf" srcId="{1D3A98C8-91F6-426A-9FA8-02B73FC3E79C}" destId="{A55D8AA3-2D5B-4CFC-8626-A33921232A50}" srcOrd="7" destOrd="0" presId="urn:microsoft.com/office/officeart/2005/8/layout/cycle2"/>
    <dgm:cxn modelId="{4E3EEC96-5795-48A9-B4AF-2D2F508BC8EA}" type="presParOf" srcId="{A55D8AA3-2D5B-4CFC-8626-A33921232A50}" destId="{AB6A64B7-C1F2-4A68-9C92-016CA575B7D0}" srcOrd="0" destOrd="0" presId="urn:microsoft.com/office/officeart/2005/8/layout/cycle2"/>
    <dgm:cxn modelId="{E00FB7BF-5BDF-4572-8C10-4D88FC28F00D}" type="presParOf" srcId="{1D3A98C8-91F6-426A-9FA8-02B73FC3E79C}" destId="{D6712598-927B-4DCA-8FD4-BF4DF597F03C}" srcOrd="8" destOrd="0" presId="urn:microsoft.com/office/officeart/2005/8/layout/cycle2"/>
    <dgm:cxn modelId="{C5A56B37-353E-4D78-B980-379B075B01C7}" type="presParOf" srcId="{1D3A98C8-91F6-426A-9FA8-02B73FC3E79C}" destId="{EFC64E05-7471-43E6-9AD7-8199D7507FDF}" srcOrd="9" destOrd="0" presId="urn:microsoft.com/office/officeart/2005/8/layout/cycle2"/>
    <dgm:cxn modelId="{6AC02300-1367-4361-9A2B-739BC688A215}" type="presParOf" srcId="{EFC64E05-7471-43E6-9AD7-8199D7507FDF}" destId="{9D847E64-D48C-4FB8-B41A-EE9BE767FE07}" srcOrd="0" destOrd="0" presId="urn:microsoft.com/office/officeart/2005/8/layout/cycle2"/>
    <dgm:cxn modelId="{67FDE566-F79B-40F2-8B3C-B9DAD78149F3}" type="presParOf" srcId="{1D3A98C8-91F6-426A-9FA8-02B73FC3E79C}" destId="{0E49C871-7A31-4068-B7A9-1BEF4EF70A01}" srcOrd="10" destOrd="0" presId="urn:microsoft.com/office/officeart/2005/8/layout/cycle2"/>
    <dgm:cxn modelId="{BC6B34DA-FFF9-4994-868F-5E3FF392A5E9}" type="presParOf" srcId="{1D3A98C8-91F6-426A-9FA8-02B73FC3E79C}" destId="{5200ADE3-8D13-45C5-8BC5-8E6BC2FC5206}" srcOrd="11" destOrd="0" presId="urn:microsoft.com/office/officeart/2005/8/layout/cycle2"/>
    <dgm:cxn modelId="{EC22B695-ECCC-4CC8-8835-280CE2F57232}" type="presParOf" srcId="{5200ADE3-8D13-45C5-8BC5-8E6BC2FC5206}" destId="{526E6422-488C-4E59-BDFD-698EF0BCC044}" srcOrd="0" destOrd="0" presId="urn:microsoft.com/office/officeart/2005/8/layout/cycle2"/>
    <dgm:cxn modelId="{228EEADA-7F75-4AEB-95C3-D66D687A4F70}" type="presParOf" srcId="{1D3A98C8-91F6-426A-9FA8-02B73FC3E79C}" destId="{C4320343-15B7-467C-B63B-5477302DC68F}" srcOrd="12" destOrd="0" presId="urn:microsoft.com/office/officeart/2005/8/layout/cycle2"/>
    <dgm:cxn modelId="{A971408E-9274-4EB7-AD72-BA562E94E52B}" type="presParOf" srcId="{1D3A98C8-91F6-426A-9FA8-02B73FC3E79C}" destId="{D6761F68-77D9-410A-949A-0FC8C69FBB9B}" srcOrd="13" destOrd="0" presId="urn:microsoft.com/office/officeart/2005/8/layout/cycle2"/>
    <dgm:cxn modelId="{F1DCA0F3-7711-44FF-B429-A87A2488650A}" type="presParOf" srcId="{D6761F68-77D9-410A-949A-0FC8C69FBB9B}" destId="{DBB39C7B-6C88-4015-B34C-F4453F0AD87C}" srcOrd="0" destOrd="0" presId="urn:microsoft.com/office/officeart/2005/8/layout/cycle2"/>
    <dgm:cxn modelId="{6C035A4E-314D-4893-825A-771A81AAC46F}" type="presParOf" srcId="{1D3A98C8-91F6-426A-9FA8-02B73FC3E79C}" destId="{6EC36E47-4B68-40EC-9A24-578ED8EDACF6}" srcOrd="14" destOrd="0" presId="urn:microsoft.com/office/officeart/2005/8/layout/cycle2"/>
    <dgm:cxn modelId="{4D5DF143-8B3C-4AE6-97D1-7FE7FC8A689E}" type="presParOf" srcId="{1D3A98C8-91F6-426A-9FA8-02B73FC3E79C}" destId="{C9334076-5DDE-4AC0-8D22-587AFA34D145}" srcOrd="15" destOrd="0" presId="urn:microsoft.com/office/officeart/2005/8/layout/cycle2"/>
    <dgm:cxn modelId="{520427F1-C30A-484C-AB37-67B976E08753}" type="presParOf" srcId="{C9334076-5DDE-4AC0-8D22-587AFA34D145}" destId="{DFC934D5-A97D-44CA-B78E-CC98BB1BFE43}" srcOrd="0" destOrd="0" presId="urn:microsoft.com/office/officeart/2005/8/layout/cycle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7F33F68-B056-46FD-9BED-44DEBA5D69E3}">
      <dsp:nvSpPr>
        <dsp:cNvPr id="0" name=""/>
        <dsp:cNvSpPr/>
      </dsp:nvSpPr>
      <dsp:spPr>
        <a:xfrm>
          <a:off x="2899549" y="3915"/>
          <a:ext cx="1392275" cy="1392275"/>
        </a:xfrm>
        <a:prstGeom prst="ellipse">
          <a:avLst/>
        </a:prstGeom>
        <a:solidFill>
          <a:schemeClr val="accent1">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711200" rtl="0">
            <a:lnSpc>
              <a:spcPct val="90000"/>
            </a:lnSpc>
            <a:spcBef>
              <a:spcPct val="0"/>
            </a:spcBef>
            <a:spcAft>
              <a:spcPct val="35000"/>
            </a:spcAft>
          </a:pPr>
          <a:r>
            <a:rPr lang="en-US" sz="1600" b="1" kern="1200" dirty="0" smtClean="0"/>
            <a:t>1  </a:t>
          </a:r>
          <a:r>
            <a:rPr lang="en-US" sz="1600" kern="1200" dirty="0" smtClean="0"/>
            <a:t>Question</a:t>
          </a:r>
          <a:endParaRPr lang="en-US" sz="1600" kern="1200" dirty="0"/>
        </a:p>
      </dsp:txBody>
      <dsp:txXfrm>
        <a:off x="3103443" y="207809"/>
        <a:ext cx="984487" cy="984487"/>
      </dsp:txXfrm>
    </dsp:sp>
    <dsp:sp modelId="{7CF1DD40-2DA3-494B-9B3B-1BB0803BAD2B}">
      <dsp:nvSpPr>
        <dsp:cNvPr id="0" name=""/>
        <dsp:cNvSpPr/>
      </dsp:nvSpPr>
      <dsp:spPr>
        <a:xfrm rot="1350000">
          <a:off x="4366327" y="860754"/>
          <a:ext cx="369075" cy="46989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en-US" sz="1300" kern="1200"/>
        </a:p>
      </dsp:txBody>
      <dsp:txXfrm>
        <a:off x="4370541" y="933546"/>
        <a:ext cx="258353" cy="281936"/>
      </dsp:txXfrm>
    </dsp:sp>
    <dsp:sp modelId="{6D013F6F-4CD9-4482-80B0-C3DBCC48AF12}">
      <dsp:nvSpPr>
        <dsp:cNvPr id="0" name=""/>
        <dsp:cNvSpPr/>
      </dsp:nvSpPr>
      <dsp:spPr>
        <a:xfrm>
          <a:off x="4829206" y="803205"/>
          <a:ext cx="1392275" cy="1392275"/>
        </a:xfrm>
        <a:prstGeom prst="ellipse">
          <a:avLst/>
        </a:prstGeom>
        <a:solidFill>
          <a:schemeClr val="accent1">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711200" rtl="0">
            <a:lnSpc>
              <a:spcPct val="90000"/>
            </a:lnSpc>
            <a:spcBef>
              <a:spcPct val="0"/>
            </a:spcBef>
            <a:spcAft>
              <a:spcPct val="35000"/>
            </a:spcAft>
          </a:pPr>
          <a:r>
            <a:rPr lang="en-US" sz="1600" b="1" kern="1200" dirty="0" smtClean="0"/>
            <a:t>2   </a:t>
          </a:r>
          <a:r>
            <a:rPr lang="en-US" sz="1600" kern="1200" dirty="0" smtClean="0"/>
            <a:t>Research</a:t>
          </a:r>
          <a:endParaRPr lang="en-US" sz="1600" kern="1200" dirty="0"/>
        </a:p>
      </dsp:txBody>
      <dsp:txXfrm>
        <a:off x="5033100" y="1007099"/>
        <a:ext cx="984487" cy="984487"/>
      </dsp:txXfrm>
    </dsp:sp>
    <dsp:sp modelId="{9A8D428D-0C5F-405D-B174-5FE24914681E}">
      <dsp:nvSpPr>
        <dsp:cNvPr id="0" name=""/>
        <dsp:cNvSpPr/>
      </dsp:nvSpPr>
      <dsp:spPr>
        <a:xfrm rot="4050000">
          <a:off x="5736453" y="2219574"/>
          <a:ext cx="369075" cy="46989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en-US" sz="1300" kern="1200"/>
        </a:p>
      </dsp:txBody>
      <dsp:txXfrm>
        <a:off x="5770628" y="2262405"/>
        <a:ext cx="258353" cy="281936"/>
      </dsp:txXfrm>
    </dsp:sp>
    <dsp:sp modelId="{BCE46B23-B66A-4391-B925-BB6DC282A511}">
      <dsp:nvSpPr>
        <dsp:cNvPr id="0" name=""/>
        <dsp:cNvSpPr/>
      </dsp:nvSpPr>
      <dsp:spPr>
        <a:xfrm>
          <a:off x="5628496" y="2732862"/>
          <a:ext cx="1392275" cy="1392275"/>
        </a:xfrm>
        <a:prstGeom prst="ellipse">
          <a:avLst/>
        </a:prstGeom>
        <a:solidFill>
          <a:schemeClr val="accent1">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711200" rtl="0">
            <a:lnSpc>
              <a:spcPct val="90000"/>
            </a:lnSpc>
            <a:spcBef>
              <a:spcPct val="0"/>
            </a:spcBef>
            <a:spcAft>
              <a:spcPct val="35000"/>
            </a:spcAft>
          </a:pPr>
          <a:r>
            <a:rPr lang="en-US" sz="1600" b="1" kern="1200" dirty="0" smtClean="0"/>
            <a:t>3 </a:t>
          </a:r>
          <a:r>
            <a:rPr lang="en-US" sz="1600" kern="1200" dirty="0" smtClean="0"/>
            <a:t>Hypothesis</a:t>
          </a:r>
          <a:endParaRPr lang="en-US" sz="1600" kern="1200" dirty="0"/>
        </a:p>
      </dsp:txBody>
      <dsp:txXfrm>
        <a:off x="5832390" y="2936756"/>
        <a:ext cx="984487" cy="984487"/>
      </dsp:txXfrm>
    </dsp:sp>
    <dsp:sp modelId="{09572899-5325-4A09-BED1-A046B0041F36}">
      <dsp:nvSpPr>
        <dsp:cNvPr id="0" name=""/>
        <dsp:cNvSpPr/>
      </dsp:nvSpPr>
      <dsp:spPr>
        <a:xfrm rot="6750000">
          <a:off x="5744448" y="4149231"/>
          <a:ext cx="369075" cy="46989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en-US" sz="1300" kern="1200"/>
        </a:p>
      </dsp:txBody>
      <dsp:txXfrm rot="10800000">
        <a:off x="5820995" y="4192062"/>
        <a:ext cx="258353" cy="281936"/>
      </dsp:txXfrm>
    </dsp:sp>
    <dsp:sp modelId="{B847FA27-D4A6-4F3C-8B07-2799E121050D}">
      <dsp:nvSpPr>
        <dsp:cNvPr id="0" name=""/>
        <dsp:cNvSpPr/>
      </dsp:nvSpPr>
      <dsp:spPr>
        <a:xfrm>
          <a:off x="4829206" y="4662518"/>
          <a:ext cx="1392275" cy="1392275"/>
        </a:xfrm>
        <a:prstGeom prst="ellipse">
          <a:avLst/>
        </a:prstGeom>
        <a:solidFill>
          <a:schemeClr val="accent1">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711200" rtl="0">
            <a:lnSpc>
              <a:spcPct val="90000"/>
            </a:lnSpc>
            <a:spcBef>
              <a:spcPct val="0"/>
            </a:spcBef>
            <a:spcAft>
              <a:spcPct val="35000"/>
            </a:spcAft>
          </a:pPr>
          <a:r>
            <a:rPr lang="en-US" sz="1600" b="1" kern="1200" dirty="0" smtClean="0"/>
            <a:t>4    </a:t>
          </a:r>
          <a:r>
            <a:rPr lang="en-US" sz="1600" kern="1200" dirty="0" smtClean="0"/>
            <a:t>Develop protocols</a:t>
          </a:r>
          <a:endParaRPr lang="en-US" sz="1600" kern="1200" dirty="0"/>
        </a:p>
      </dsp:txBody>
      <dsp:txXfrm>
        <a:off x="5033100" y="4866412"/>
        <a:ext cx="984487" cy="984487"/>
      </dsp:txXfrm>
    </dsp:sp>
    <dsp:sp modelId="{A55D8AA3-2D5B-4CFC-8626-A33921232A50}">
      <dsp:nvSpPr>
        <dsp:cNvPr id="0" name=""/>
        <dsp:cNvSpPr/>
      </dsp:nvSpPr>
      <dsp:spPr>
        <a:xfrm rot="9450000">
          <a:off x="4385628" y="5519357"/>
          <a:ext cx="369075" cy="46989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en-US" sz="1300" kern="1200"/>
        </a:p>
      </dsp:txBody>
      <dsp:txXfrm rot="10800000">
        <a:off x="4492136" y="5592149"/>
        <a:ext cx="258353" cy="281936"/>
      </dsp:txXfrm>
    </dsp:sp>
    <dsp:sp modelId="{D6712598-927B-4DCA-8FD4-BF4DF597F03C}">
      <dsp:nvSpPr>
        <dsp:cNvPr id="0" name=""/>
        <dsp:cNvSpPr/>
      </dsp:nvSpPr>
      <dsp:spPr>
        <a:xfrm>
          <a:off x="2899549" y="5461808"/>
          <a:ext cx="1392275" cy="1392275"/>
        </a:xfrm>
        <a:prstGeom prst="ellipse">
          <a:avLst/>
        </a:prstGeom>
        <a:solidFill>
          <a:schemeClr val="accent1">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711200" rtl="0">
            <a:lnSpc>
              <a:spcPct val="90000"/>
            </a:lnSpc>
            <a:spcBef>
              <a:spcPct val="0"/>
            </a:spcBef>
            <a:spcAft>
              <a:spcPct val="35000"/>
            </a:spcAft>
          </a:pPr>
          <a:r>
            <a:rPr lang="en-US" sz="1600" b="1" kern="1200" dirty="0" smtClean="0"/>
            <a:t>5       </a:t>
          </a:r>
          <a:r>
            <a:rPr lang="en-US" sz="1600" kern="1200" dirty="0" smtClean="0"/>
            <a:t>Collect Data</a:t>
          </a:r>
          <a:endParaRPr lang="en-US" sz="1600" kern="1200" dirty="0"/>
        </a:p>
      </dsp:txBody>
      <dsp:txXfrm>
        <a:off x="3103443" y="5665702"/>
        <a:ext cx="984487" cy="984487"/>
      </dsp:txXfrm>
    </dsp:sp>
    <dsp:sp modelId="{EFC64E05-7471-43E6-9AD7-8199D7507FDF}">
      <dsp:nvSpPr>
        <dsp:cNvPr id="0" name=""/>
        <dsp:cNvSpPr/>
      </dsp:nvSpPr>
      <dsp:spPr>
        <a:xfrm rot="12150000">
          <a:off x="2455971" y="5527352"/>
          <a:ext cx="369075" cy="46989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en-US" sz="1300" kern="1200"/>
        </a:p>
      </dsp:txBody>
      <dsp:txXfrm rot="10800000">
        <a:off x="2562479" y="5642516"/>
        <a:ext cx="258353" cy="281936"/>
      </dsp:txXfrm>
    </dsp:sp>
    <dsp:sp modelId="{0E49C871-7A31-4068-B7A9-1BEF4EF70A01}">
      <dsp:nvSpPr>
        <dsp:cNvPr id="0" name=""/>
        <dsp:cNvSpPr/>
      </dsp:nvSpPr>
      <dsp:spPr>
        <a:xfrm>
          <a:off x="969893" y="4662518"/>
          <a:ext cx="1392275" cy="1392275"/>
        </a:xfrm>
        <a:prstGeom prst="ellipse">
          <a:avLst/>
        </a:prstGeom>
        <a:solidFill>
          <a:schemeClr val="accent1">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711200" rtl="0">
            <a:lnSpc>
              <a:spcPct val="90000"/>
            </a:lnSpc>
            <a:spcBef>
              <a:spcPct val="0"/>
            </a:spcBef>
            <a:spcAft>
              <a:spcPct val="35000"/>
            </a:spcAft>
          </a:pPr>
          <a:r>
            <a:rPr lang="en-US" sz="1600" b="1" kern="1200" dirty="0" smtClean="0"/>
            <a:t>6     </a:t>
          </a:r>
          <a:r>
            <a:rPr lang="en-US" sz="1600" kern="1200" dirty="0" smtClean="0"/>
            <a:t>Process Data</a:t>
          </a:r>
          <a:endParaRPr lang="en-US" sz="1600" kern="1200" dirty="0"/>
        </a:p>
      </dsp:txBody>
      <dsp:txXfrm>
        <a:off x="1173787" y="4866412"/>
        <a:ext cx="984487" cy="984487"/>
      </dsp:txXfrm>
    </dsp:sp>
    <dsp:sp modelId="{5200ADE3-8D13-45C5-8BC5-8E6BC2FC5206}">
      <dsp:nvSpPr>
        <dsp:cNvPr id="0" name=""/>
        <dsp:cNvSpPr/>
      </dsp:nvSpPr>
      <dsp:spPr>
        <a:xfrm rot="14850000">
          <a:off x="1085845" y="4168532"/>
          <a:ext cx="369075" cy="46989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en-US" sz="1300" kern="1200"/>
        </a:p>
      </dsp:txBody>
      <dsp:txXfrm rot="10800000">
        <a:off x="1162392" y="4313657"/>
        <a:ext cx="258353" cy="281936"/>
      </dsp:txXfrm>
    </dsp:sp>
    <dsp:sp modelId="{C4320343-15B7-467C-B63B-5477302DC68F}">
      <dsp:nvSpPr>
        <dsp:cNvPr id="0" name=""/>
        <dsp:cNvSpPr/>
      </dsp:nvSpPr>
      <dsp:spPr>
        <a:xfrm>
          <a:off x="170603" y="2732862"/>
          <a:ext cx="1392275" cy="1392275"/>
        </a:xfrm>
        <a:prstGeom prst="ellipse">
          <a:avLst/>
        </a:prstGeom>
        <a:solidFill>
          <a:schemeClr val="accent1">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711200" rtl="0">
            <a:lnSpc>
              <a:spcPct val="90000"/>
            </a:lnSpc>
            <a:spcBef>
              <a:spcPct val="0"/>
            </a:spcBef>
            <a:spcAft>
              <a:spcPct val="35000"/>
            </a:spcAft>
          </a:pPr>
          <a:r>
            <a:rPr lang="en-US" sz="1600" b="1" kern="1200" dirty="0" smtClean="0"/>
            <a:t>7     </a:t>
          </a:r>
          <a:r>
            <a:rPr lang="en-US" sz="1600" kern="1200" dirty="0" smtClean="0"/>
            <a:t>Analyze Data</a:t>
          </a:r>
          <a:endParaRPr lang="en-US" sz="1600" kern="1200" dirty="0"/>
        </a:p>
      </dsp:txBody>
      <dsp:txXfrm>
        <a:off x="374497" y="2936756"/>
        <a:ext cx="984487" cy="984487"/>
      </dsp:txXfrm>
    </dsp:sp>
    <dsp:sp modelId="{D6761F68-77D9-410A-949A-0FC8C69FBB9B}">
      <dsp:nvSpPr>
        <dsp:cNvPr id="0" name=""/>
        <dsp:cNvSpPr/>
      </dsp:nvSpPr>
      <dsp:spPr>
        <a:xfrm rot="17550000">
          <a:off x="1077850" y="2238875"/>
          <a:ext cx="369075" cy="46989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en-US" sz="1300" kern="1200"/>
        </a:p>
      </dsp:txBody>
      <dsp:txXfrm>
        <a:off x="1112025" y="2384000"/>
        <a:ext cx="258353" cy="281936"/>
      </dsp:txXfrm>
    </dsp:sp>
    <dsp:sp modelId="{6EC36E47-4B68-40EC-9A24-578ED8EDACF6}">
      <dsp:nvSpPr>
        <dsp:cNvPr id="0" name=""/>
        <dsp:cNvSpPr/>
      </dsp:nvSpPr>
      <dsp:spPr>
        <a:xfrm>
          <a:off x="969893" y="803205"/>
          <a:ext cx="1392275" cy="1392275"/>
        </a:xfrm>
        <a:prstGeom prst="ellipse">
          <a:avLst/>
        </a:prstGeom>
        <a:solidFill>
          <a:schemeClr val="accent1">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711200" rtl="0">
            <a:lnSpc>
              <a:spcPct val="90000"/>
            </a:lnSpc>
            <a:spcBef>
              <a:spcPct val="0"/>
            </a:spcBef>
            <a:spcAft>
              <a:spcPct val="35000"/>
            </a:spcAft>
          </a:pPr>
          <a:r>
            <a:rPr lang="en-US" sz="1600" b="1" kern="1200" dirty="0" smtClean="0"/>
            <a:t>8  </a:t>
          </a:r>
          <a:r>
            <a:rPr lang="en-US" sz="1600" kern="1200" dirty="0" smtClean="0"/>
            <a:t>Conclusion</a:t>
          </a:r>
          <a:endParaRPr lang="en-US" sz="1600" kern="1200" dirty="0"/>
        </a:p>
      </dsp:txBody>
      <dsp:txXfrm>
        <a:off x="1173787" y="1007099"/>
        <a:ext cx="984487" cy="984487"/>
      </dsp:txXfrm>
    </dsp:sp>
    <dsp:sp modelId="{C9334076-5DDE-4AC0-8D22-587AFA34D145}">
      <dsp:nvSpPr>
        <dsp:cNvPr id="0" name=""/>
        <dsp:cNvSpPr/>
      </dsp:nvSpPr>
      <dsp:spPr>
        <a:xfrm rot="20250000">
          <a:off x="2436670" y="868749"/>
          <a:ext cx="369075" cy="46989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en-US" sz="1300" kern="1200"/>
        </a:p>
      </dsp:txBody>
      <dsp:txXfrm>
        <a:off x="2440884" y="983913"/>
        <a:ext cx="258353" cy="281936"/>
      </dsp:txXfrm>
    </dsp:sp>
  </dsp:spTree>
</dsp:drawing>
</file>

<file path=ppt/diagrams/layout1.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174E74-F01F-4DDB-94D8-34CE33C93D77}" type="datetimeFigureOut">
              <a:rPr lang="en-US" smtClean="0"/>
              <a:t>8/18/2020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02D4AC9-79D7-4CE9-A9C9-705AFE8E6D11}" type="slidenum">
              <a:rPr lang="en-US" smtClean="0"/>
              <a:t>‹#›</a:t>
            </a:fld>
            <a:endParaRPr lang="en-US"/>
          </a:p>
        </p:txBody>
      </p:sp>
    </p:spTree>
    <p:extLst>
      <p:ext uri="{BB962C8B-B14F-4D97-AF65-F5344CB8AC3E}">
        <p14:creationId xmlns:p14="http://schemas.microsoft.com/office/powerpoint/2010/main" val="9579445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github.com/forc-db/ForC/blob/master/educational%20resources/ForC_GPP_and_temperature.csv"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Ask</a:t>
            </a:r>
            <a:r>
              <a:rPr lang="en-US" baseline="0" dirty="0" smtClean="0"/>
              <a:t> students for input and predictions (not necessarily hypotheses yet) </a:t>
            </a:r>
            <a:endParaRPr lang="en-US" dirty="0"/>
          </a:p>
        </p:txBody>
      </p:sp>
      <p:sp>
        <p:nvSpPr>
          <p:cNvPr id="4" name="Slide Number Placeholder 3"/>
          <p:cNvSpPr>
            <a:spLocks noGrp="1"/>
          </p:cNvSpPr>
          <p:nvPr>
            <p:ph type="sldNum" sz="quarter" idx="10"/>
          </p:nvPr>
        </p:nvSpPr>
        <p:spPr/>
        <p:txBody>
          <a:bodyPr/>
          <a:lstStyle/>
          <a:p>
            <a:fld id="{D02D4AC9-79D7-4CE9-A9C9-705AFE8E6D11}" type="slidenum">
              <a:rPr lang="en-US" smtClean="0"/>
              <a:t>1</a:t>
            </a:fld>
            <a:endParaRPr lang="en-US"/>
          </a:p>
        </p:txBody>
      </p:sp>
    </p:spTree>
    <p:extLst>
      <p:ext uri="{BB962C8B-B14F-4D97-AF65-F5344CB8AC3E}">
        <p14:creationId xmlns:p14="http://schemas.microsoft.com/office/powerpoint/2010/main" val="32061515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have now progressed from 1, to 2, and are moving into 3. Steps</a:t>
            </a:r>
            <a:r>
              <a:rPr lang="en-US" baseline="0" dirty="0" smtClean="0"/>
              <a:t> 4 and 5 were done for us by researchers around the world. We will skip those steps and move onto 6, 7, and 8.</a:t>
            </a:r>
            <a:endParaRPr lang="en-US" dirty="0"/>
          </a:p>
        </p:txBody>
      </p:sp>
      <p:sp>
        <p:nvSpPr>
          <p:cNvPr id="4" name="Slide Number Placeholder 3"/>
          <p:cNvSpPr>
            <a:spLocks noGrp="1"/>
          </p:cNvSpPr>
          <p:nvPr>
            <p:ph type="sldNum" sz="quarter" idx="10"/>
          </p:nvPr>
        </p:nvSpPr>
        <p:spPr/>
        <p:txBody>
          <a:bodyPr/>
          <a:lstStyle/>
          <a:p>
            <a:fld id="{D02D4AC9-79D7-4CE9-A9C9-705AFE8E6D11}" type="slidenum">
              <a:rPr lang="en-US" smtClean="0"/>
              <a:t>11</a:t>
            </a:fld>
            <a:endParaRPr lang="en-US"/>
          </a:p>
        </p:txBody>
      </p:sp>
    </p:spTree>
    <p:extLst>
      <p:ext uri="{BB962C8B-B14F-4D97-AF65-F5344CB8AC3E}">
        <p14:creationId xmlns:p14="http://schemas.microsoft.com/office/powerpoint/2010/main" val="2830198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Give</a:t>
            </a:r>
            <a:r>
              <a:rPr lang="en-US" baseline="0" dirty="0" smtClean="0"/>
              <a:t> students some time to think, pair, share or work in small groups to write down notes (time them). Then call on students to contribute to give you some important points to write down. </a:t>
            </a:r>
            <a:endParaRPr lang="en-US" dirty="0"/>
          </a:p>
        </p:txBody>
      </p:sp>
      <p:sp>
        <p:nvSpPr>
          <p:cNvPr id="4" name="Slide Number Placeholder 3"/>
          <p:cNvSpPr>
            <a:spLocks noGrp="1"/>
          </p:cNvSpPr>
          <p:nvPr>
            <p:ph type="sldNum" sz="quarter" idx="10"/>
          </p:nvPr>
        </p:nvSpPr>
        <p:spPr/>
        <p:txBody>
          <a:bodyPr/>
          <a:lstStyle/>
          <a:p>
            <a:fld id="{D02D4AC9-79D7-4CE9-A9C9-705AFE8E6D11}" type="slidenum">
              <a:rPr lang="en-US" smtClean="0"/>
              <a:t>12</a:t>
            </a:fld>
            <a:endParaRPr lang="en-US"/>
          </a:p>
        </p:txBody>
      </p:sp>
    </p:spTree>
    <p:extLst>
      <p:ext uri="{BB962C8B-B14F-4D97-AF65-F5344CB8AC3E}">
        <p14:creationId xmlns:p14="http://schemas.microsoft.com/office/powerpoint/2010/main" val="17618220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a:r>
            <a:r>
              <a:rPr lang="en-US" dirty="0" smtClean="0">
                <a:hlinkClick r:id="rId3"/>
              </a:rPr>
              <a:t>https://github.com/forc-db/ForC/blob/master/educational%20resources/ForC_GPP_and_temperature.csv</a:t>
            </a:r>
            <a:r>
              <a:rPr lang="en-US" dirty="0" smtClean="0"/>
              <a:t>)</a:t>
            </a:r>
            <a:endParaRPr lang="en-US" dirty="0"/>
          </a:p>
        </p:txBody>
      </p:sp>
      <p:sp>
        <p:nvSpPr>
          <p:cNvPr id="4" name="Slide Number Placeholder 3"/>
          <p:cNvSpPr>
            <a:spLocks noGrp="1"/>
          </p:cNvSpPr>
          <p:nvPr>
            <p:ph type="sldNum" sz="quarter" idx="10"/>
          </p:nvPr>
        </p:nvSpPr>
        <p:spPr/>
        <p:txBody>
          <a:bodyPr/>
          <a:lstStyle/>
          <a:p>
            <a:fld id="{D02D4AC9-79D7-4CE9-A9C9-705AFE8E6D11}" type="slidenum">
              <a:rPr lang="en-US" smtClean="0"/>
              <a:t>13</a:t>
            </a:fld>
            <a:endParaRPr lang="en-US"/>
          </a:p>
        </p:txBody>
      </p:sp>
    </p:spTree>
    <p:extLst>
      <p:ext uri="{BB962C8B-B14F-4D97-AF65-F5344CB8AC3E}">
        <p14:creationId xmlns:p14="http://schemas.microsoft.com/office/powerpoint/2010/main" val="307131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02D4AC9-79D7-4CE9-A9C9-705AFE8E6D11}" type="slidenum">
              <a:rPr lang="en-US" smtClean="0"/>
              <a:t>19</a:t>
            </a:fld>
            <a:endParaRPr lang="en-US"/>
          </a:p>
        </p:txBody>
      </p:sp>
    </p:spTree>
    <p:extLst>
      <p:ext uri="{BB962C8B-B14F-4D97-AF65-F5344CB8AC3E}">
        <p14:creationId xmlns:p14="http://schemas.microsoft.com/office/powerpoint/2010/main" val="21388592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600" dirty="0" smtClean="0"/>
              <a:t>This</a:t>
            </a:r>
            <a:r>
              <a:rPr lang="en-US" sz="600" baseline="0" dirty="0" smtClean="0"/>
              <a:t> contains the ForC databases from around the world. Students will be working with data from 102 different locations</a:t>
            </a:r>
            <a:endParaRPr lang="en-US" sz="600" dirty="0"/>
          </a:p>
        </p:txBody>
      </p:sp>
      <p:sp>
        <p:nvSpPr>
          <p:cNvPr id="4" name="Slide Number Placeholder 3"/>
          <p:cNvSpPr>
            <a:spLocks noGrp="1"/>
          </p:cNvSpPr>
          <p:nvPr>
            <p:ph type="sldNum" sz="quarter" idx="10"/>
          </p:nvPr>
        </p:nvSpPr>
        <p:spPr/>
        <p:txBody>
          <a:bodyPr/>
          <a:lstStyle/>
          <a:p>
            <a:fld id="{D02D4AC9-79D7-4CE9-A9C9-705AFE8E6D11}" type="slidenum">
              <a:rPr lang="en-US" smtClean="0"/>
              <a:t>2</a:t>
            </a:fld>
            <a:endParaRPr lang="en-US"/>
          </a:p>
        </p:txBody>
      </p:sp>
    </p:spTree>
    <p:extLst>
      <p:ext uri="{BB962C8B-B14F-4D97-AF65-F5344CB8AC3E}">
        <p14:creationId xmlns:p14="http://schemas.microsoft.com/office/powerpoint/2010/main" val="25700805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https://svs.gsfc.nasa.gov/cgi-bin/details.cgi?aid=11719 </a:t>
            </a:r>
            <a:endParaRPr lang="en-US" dirty="0"/>
          </a:p>
        </p:txBody>
      </p:sp>
      <p:sp>
        <p:nvSpPr>
          <p:cNvPr id="4" name="Slide Number Placeholder 3"/>
          <p:cNvSpPr>
            <a:spLocks noGrp="1"/>
          </p:cNvSpPr>
          <p:nvPr>
            <p:ph type="sldNum" sz="quarter" idx="10"/>
          </p:nvPr>
        </p:nvSpPr>
        <p:spPr/>
        <p:txBody>
          <a:bodyPr/>
          <a:lstStyle/>
          <a:p>
            <a:fld id="{D02D4AC9-79D7-4CE9-A9C9-705AFE8E6D11}" type="slidenum">
              <a:rPr lang="en-US" smtClean="0"/>
              <a:t>3</a:t>
            </a:fld>
            <a:endParaRPr lang="en-US"/>
          </a:p>
        </p:txBody>
      </p:sp>
    </p:spTree>
    <p:extLst>
      <p:ext uri="{BB962C8B-B14F-4D97-AF65-F5344CB8AC3E}">
        <p14:creationId xmlns:p14="http://schemas.microsoft.com/office/powerpoint/2010/main" val="4531852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Review the formulas for photosynthesis and cellular respiration, make sure to discuss their</a:t>
            </a:r>
            <a:r>
              <a:rPr lang="en-US" baseline="0" dirty="0" smtClean="0"/>
              <a:t> connections</a:t>
            </a:r>
            <a:endParaRPr lang="en-US" dirty="0"/>
          </a:p>
        </p:txBody>
      </p:sp>
      <p:sp>
        <p:nvSpPr>
          <p:cNvPr id="4" name="Slide Number Placeholder 3"/>
          <p:cNvSpPr>
            <a:spLocks noGrp="1"/>
          </p:cNvSpPr>
          <p:nvPr>
            <p:ph type="sldNum" sz="quarter" idx="10"/>
          </p:nvPr>
        </p:nvSpPr>
        <p:spPr/>
        <p:txBody>
          <a:bodyPr/>
          <a:lstStyle/>
          <a:p>
            <a:fld id="{D02D4AC9-79D7-4CE9-A9C9-705AFE8E6D11}" type="slidenum">
              <a:rPr lang="en-US" smtClean="0"/>
              <a:t>4</a:t>
            </a:fld>
            <a:endParaRPr lang="en-US"/>
          </a:p>
        </p:txBody>
      </p:sp>
    </p:spTree>
    <p:extLst>
      <p:ext uri="{BB962C8B-B14F-4D97-AF65-F5344CB8AC3E}">
        <p14:creationId xmlns:p14="http://schemas.microsoft.com/office/powerpoint/2010/main" val="42594753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Carbon can cycle quickly through this biological pathway, especially in aquatic ecosystems. Overall, an estimated 1,000 to 100,000 million metric tons of carbon move through the biological pathway each year. For context, a metric ton is about the weight of an elephant or a small car</a:t>
            </a:r>
            <a:endParaRPr lang="en-US" dirty="0"/>
          </a:p>
        </p:txBody>
      </p:sp>
      <p:sp>
        <p:nvSpPr>
          <p:cNvPr id="4" name="Slide Number Placeholder 3"/>
          <p:cNvSpPr>
            <a:spLocks noGrp="1"/>
          </p:cNvSpPr>
          <p:nvPr>
            <p:ph type="sldNum" sz="quarter" idx="5"/>
          </p:nvPr>
        </p:nvSpPr>
        <p:spPr/>
        <p:txBody>
          <a:bodyPr/>
          <a:lstStyle/>
          <a:p>
            <a:fld id="{61131C0C-8AA0-481D-9103-3B136E62A5AF}" type="slidenum">
              <a:rPr lang="en-US" smtClean="0"/>
              <a:t>5</a:t>
            </a:fld>
            <a:endParaRPr lang="en-US"/>
          </a:p>
        </p:txBody>
      </p:sp>
    </p:spTree>
    <p:extLst>
      <p:ext uri="{BB962C8B-B14F-4D97-AF65-F5344CB8AC3E}">
        <p14:creationId xmlns:p14="http://schemas.microsoft.com/office/powerpoint/2010/main" val="33610813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basic difference between fixation</a:t>
            </a:r>
            <a:r>
              <a:rPr lang="en-US" baseline="0" dirty="0" smtClean="0"/>
              <a:t> and sequestration</a:t>
            </a:r>
            <a:endParaRPr lang="en-US" dirty="0"/>
          </a:p>
        </p:txBody>
      </p:sp>
      <p:sp>
        <p:nvSpPr>
          <p:cNvPr id="4" name="Slide Number Placeholder 3"/>
          <p:cNvSpPr>
            <a:spLocks noGrp="1"/>
          </p:cNvSpPr>
          <p:nvPr>
            <p:ph type="sldNum" sz="quarter" idx="10"/>
          </p:nvPr>
        </p:nvSpPr>
        <p:spPr/>
        <p:txBody>
          <a:bodyPr/>
          <a:lstStyle/>
          <a:p>
            <a:fld id="{D02D4AC9-79D7-4CE9-A9C9-705AFE8E6D11}" type="slidenum">
              <a:rPr lang="en-US" smtClean="0"/>
              <a:t>6</a:t>
            </a:fld>
            <a:endParaRPr lang="en-US"/>
          </a:p>
        </p:txBody>
      </p:sp>
    </p:spTree>
    <p:extLst>
      <p:ext uri="{BB962C8B-B14F-4D97-AF65-F5344CB8AC3E}">
        <p14:creationId xmlns:p14="http://schemas.microsoft.com/office/powerpoint/2010/main" val="39778122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Ask</a:t>
            </a:r>
            <a:r>
              <a:rPr lang="en-US" baseline="0" dirty="0" smtClean="0"/>
              <a:t> for input on the carbon cycle, review the basic process of global warming (where Carbon Dioxide in the atmosphere traps heat causing the global temperature to rise), you may use the handout instead</a:t>
            </a:r>
            <a:endParaRPr lang="en-US" dirty="0"/>
          </a:p>
        </p:txBody>
      </p:sp>
      <p:sp>
        <p:nvSpPr>
          <p:cNvPr id="4" name="Slide Number Placeholder 3"/>
          <p:cNvSpPr>
            <a:spLocks noGrp="1"/>
          </p:cNvSpPr>
          <p:nvPr>
            <p:ph type="sldNum" sz="quarter" idx="10"/>
          </p:nvPr>
        </p:nvSpPr>
        <p:spPr/>
        <p:txBody>
          <a:bodyPr/>
          <a:lstStyle/>
          <a:p>
            <a:fld id="{D02D4AC9-79D7-4CE9-A9C9-705AFE8E6D11}" type="slidenum">
              <a:rPr lang="en-US" smtClean="0"/>
              <a:t>7</a:t>
            </a:fld>
            <a:endParaRPr lang="en-US"/>
          </a:p>
        </p:txBody>
      </p:sp>
    </p:spTree>
    <p:extLst>
      <p:ext uri="{BB962C8B-B14F-4D97-AF65-F5344CB8AC3E}">
        <p14:creationId xmlns:p14="http://schemas.microsoft.com/office/powerpoint/2010/main" val="23746794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shows</a:t>
            </a:r>
            <a:r>
              <a:rPr lang="en-US" baseline="0" dirty="0" smtClean="0"/>
              <a:t> fluctuations in carbon stocks. Note that most carbon is cycled through the forest and a small percentage overall is actually put into the forest sink. A negative number means carbon is being pulled from the atmosphere and a positive number means it’s being released.</a:t>
            </a:r>
            <a:endParaRPr lang="en-US" dirty="0"/>
          </a:p>
        </p:txBody>
      </p:sp>
      <p:sp>
        <p:nvSpPr>
          <p:cNvPr id="4" name="Slide Number Placeholder 3"/>
          <p:cNvSpPr>
            <a:spLocks noGrp="1"/>
          </p:cNvSpPr>
          <p:nvPr>
            <p:ph type="sldNum" sz="quarter" idx="10"/>
          </p:nvPr>
        </p:nvSpPr>
        <p:spPr/>
        <p:txBody>
          <a:bodyPr/>
          <a:lstStyle/>
          <a:p>
            <a:fld id="{D02D4AC9-79D7-4CE9-A9C9-705AFE8E6D11}" type="slidenum">
              <a:rPr lang="en-US" smtClean="0"/>
              <a:t>8</a:t>
            </a:fld>
            <a:endParaRPr lang="en-US"/>
          </a:p>
        </p:txBody>
      </p:sp>
    </p:spTree>
    <p:extLst>
      <p:ext uri="{BB962C8B-B14F-4D97-AF65-F5344CB8AC3E}">
        <p14:creationId xmlns:p14="http://schemas.microsoft.com/office/powerpoint/2010/main" val="5695680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https://forestgeo.si.edu</a:t>
            </a:r>
            <a:r>
              <a:rPr lang="en-US" dirty="0" smtClean="0"/>
              <a:t>/. Information</a:t>
            </a:r>
            <a:r>
              <a:rPr lang="en-US" baseline="0" dirty="0" smtClean="0"/>
              <a:t> on </a:t>
            </a:r>
            <a:r>
              <a:rPr lang="en-US" baseline="0" dirty="0" err="1" smtClean="0"/>
              <a:t>ForestGEO</a:t>
            </a:r>
            <a:endParaRPr lang="en-US" dirty="0"/>
          </a:p>
        </p:txBody>
      </p:sp>
      <p:sp>
        <p:nvSpPr>
          <p:cNvPr id="4" name="Slide Number Placeholder 3"/>
          <p:cNvSpPr>
            <a:spLocks noGrp="1"/>
          </p:cNvSpPr>
          <p:nvPr>
            <p:ph type="sldNum" sz="quarter" idx="10"/>
          </p:nvPr>
        </p:nvSpPr>
        <p:spPr/>
        <p:txBody>
          <a:bodyPr/>
          <a:lstStyle/>
          <a:p>
            <a:fld id="{D02D4AC9-79D7-4CE9-A9C9-705AFE8E6D11}" type="slidenum">
              <a:rPr lang="en-US" smtClean="0"/>
              <a:t>10</a:t>
            </a:fld>
            <a:endParaRPr lang="en-US"/>
          </a:p>
        </p:txBody>
      </p:sp>
    </p:spTree>
    <p:extLst>
      <p:ext uri="{BB962C8B-B14F-4D97-AF65-F5344CB8AC3E}">
        <p14:creationId xmlns:p14="http://schemas.microsoft.com/office/powerpoint/2010/main" val="19975710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392890C2-A226-4708-945E-99F157835B52}" type="datetimeFigureOut">
              <a:rPr lang="en-US" smtClean="0"/>
              <a:t>8/18/2020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8FD0E38-36CA-474E-8BC8-112C17843136}" type="slidenum">
              <a:rPr lang="en-US" smtClean="0"/>
              <a:t>‹#›</a:t>
            </a:fld>
            <a:endParaRPr lang="en-US"/>
          </a:p>
        </p:txBody>
      </p:sp>
    </p:spTree>
    <p:extLst>
      <p:ext uri="{BB962C8B-B14F-4D97-AF65-F5344CB8AC3E}">
        <p14:creationId xmlns:p14="http://schemas.microsoft.com/office/powerpoint/2010/main" val="20930065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92890C2-A226-4708-945E-99F157835B52}" type="datetimeFigureOut">
              <a:rPr lang="en-US" smtClean="0"/>
              <a:t>8/18/2020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8FD0E38-36CA-474E-8BC8-112C17843136}" type="slidenum">
              <a:rPr lang="en-US" smtClean="0"/>
              <a:t>‹#›</a:t>
            </a:fld>
            <a:endParaRPr lang="en-US"/>
          </a:p>
        </p:txBody>
      </p:sp>
    </p:spTree>
    <p:extLst>
      <p:ext uri="{BB962C8B-B14F-4D97-AF65-F5344CB8AC3E}">
        <p14:creationId xmlns:p14="http://schemas.microsoft.com/office/powerpoint/2010/main" val="7781036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92890C2-A226-4708-945E-99F157835B52}" type="datetimeFigureOut">
              <a:rPr lang="en-US" smtClean="0"/>
              <a:t>8/18/2020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8FD0E38-36CA-474E-8BC8-112C17843136}" type="slidenum">
              <a:rPr lang="en-US" smtClean="0"/>
              <a:t>‹#›</a:t>
            </a:fld>
            <a:endParaRPr lang="en-US"/>
          </a:p>
        </p:txBody>
      </p:sp>
    </p:spTree>
    <p:extLst>
      <p:ext uri="{BB962C8B-B14F-4D97-AF65-F5344CB8AC3E}">
        <p14:creationId xmlns:p14="http://schemas.microsoft.com/office/powerpoint/2010/main" val="23284609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92890C2-A226-4708-945E-99F157835B52}" type="datetimeFigureOut">
              <a:rPr lang="en-US" smtClean="0"/>
              <a:t>8/18/2020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8FD0E38-36CA-474E-8BC8-112C17843136}" type="slidenum">
              <a:rPr lang="en-US" smtClean="0"/>
              <a:t>‹#›</a:t>
            </a:fld>
            <a:endParaRPr lang="en-US"/>
          </a:p>
        </p:txBody>
      </p:sp>
    </p:spTree>
    <p:extLst>
      <p:ext uri="{BB962C8B-B14F-4D97-AF65-F5344CB8AC3E}">
        <p14:creationId xmlns:p14="http://schemas.microsoft.com/office/powerpoint/2010/main" val="7793876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392890C2-A226-4708-945E-99F157835B52}" type="datetimeFigureOut">
              <a:rPr lang="en-US" smtClean="0"/>
              <a:t>8/18/2020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8FD0E38-36CA-474E-8BC8-112C17843136}" type="slidenum">
              <a:rPr lang="en-US" smtClean="0"/>
              <a:t>‹#›</a:t>
            </a:fld>
            <a:endParaRPr lang="en-US"/>
          </a:p>
        </p:txBody>
      </p:sp>
    </p:spTree>
    <p:extLst>
      <p:ext uri="{BB962C8B-B14F-4D97-AF65-F5344CB8AC3E}">
        <p14:creationId xmlns:p14="http://schemas.microsoft.com/office/powerpoint/2010/main" val="26057167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392890C2-A226-4708-945E-99F157835B52}" type="datetimeFigureOut">
              <a:rPr lang="en-US" smtClean="0"/>
              <a:t>8/18/2020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8FD0E38-36CA-474E-8BC8-112C17843136}" type="slidenum">
              <a:rPr lang="en-US" smtClean="0"/>
              <a:t>‹#›</a:t>
            </a:fld>
            <a:endParaRPr lang="en-US"/>
          </a:p>
        </p:txBody>
      </p:sp>
    </p:spTree>
    <p:extLst>
      <p:ext uri="{BB962C8B-B14F-4D97-AF65-F5344CB8AC3E}">
        <p14:creationId xmlns:p14="http://schemas.microsoft.com/office/powerpoint/2010/main" val="13349340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392890C2-A226-4708-945E-99F157835B52}" type="datetimeFigureOut">
              <a:rPr lang="en-US" smtClean="0"/>
              <a:t>8/18/2020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8FD0E38-36CA-474E-8BC8-112C17843136}" type="slidenum">
              <a:rPr lang="en-US" smtClean="0"/>
              <a:t>‹#›</a:t>
            </a:fld>
            <a:endParaRPr lang="en-US"/>
          </a:p>
        </p:txBody>
      </p:sp>
    </p:spTree>
    <p:extLst>
      <p:ext uri="{BB962C8B-B14F-4D97-AF65-F5344CB8AC3E}">
        <p14:creationId xmlns:p14="http://schemas.microsoft.com/office/powerpoint/2010/main" val="19192256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92890C2-A226-4708-945E-99F157835B52}" type="datetimeFigureOut">
              <a:rPr lang="en-US" smtClean="0"/>
              <a:t>8/18/2020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8FD0E38-36CA-474E-8BC8-112C17843136}" type="slidenum">
              <a:rPr lang="en-US" smtClean="0"/>
              <a:t>‹#›</a:t>
            </a:fld>
            <a:endParaRPr lang="en-US"/>
          </a:p>
        </p:txBody>
      </p:sp>
    </p:spTree>
    <p:extLst>
      <p:ext uri="{BB962C8B-B14F-4D97-AF65-F5344CB8AC3E}">
        <p14:creationId xmlns:p14="http://schemas.microsoft.com/office/powerpoint/2010/main" val="28918911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92890C2-A226-4708-945E-99F157835B52}" type="datetimeFigureOut">
              <a:rPr lang="en-US" smtClean="0"/>
              <a:t>8/18/2020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8FD0E38-36CA-474E-8BC8-112C17843136}" type="slidenum">
              <a:rPr lang="en-US" smtClean="0"/>
              <a:t>‹#›</a:t>
            </a:fld>
            <a:endParaRPr lang="en-US"/>
          </a:p>
        </p:txBody>
      </p:sp>
    </p:spTree>
    <p:extLst>
      <p:ext uri="{BB962C8B-B14F-4D97-AF65-F5344CB8AC3E}">
        <p14:creationId xmlns:p14="http://schemas.microsoft.com/office/powerpoint/2010/main" val="160313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392890C2-A226-4708-945E-99F157835B52}" type="datetimeFigureOut">
              <a:rPr lang="en-US" smtClean="0"/>
              <a:t>8/18/2020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8FD0E38-36CA-474E-8BC8-112C17843136}" type="slidenum">
              <a:rPr lang="en-US" smtClean="0"/>
              <a:t>‹#›</a:t>
            </a:fld>
            <a:endParaRPr lang="en-US"/>
          </a:p>
        </p:txBody>
      </p:sp>
    </p:spTree>
    <p:extLst>
      <p:ext uri="{BB962C8B-B14F-4D97-AF65-F5344CB8AC3E}">
        <p14:creationId xmlns:p14="http://schemas.microsoft.com/office/powerpoint/2010/main" val="30605210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392890C2-A226-4708-945E-99F157835B52}" type="datetimeFigureOut">
              <a:rPr lang="en-US" smtClean="0"/>
              <a:t>8/18/2020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8FD0E38-36CA-474E-8BC8-112C17843136}" type="slidenum">
              <a:rPr lang="en-US" smtClean="0"/>
              <a:t>‹#›</a:t>
            </a:fld>
            <a:endParaRPr lang="en-US"/>
          </a:p>
        </p:txBody>
      </p:sp>
    </p:spTree>
    <p:extLst>
      <p:ext uri="{BB962C8B-B14F-4D97-AF65-F5344CB8AC3E}">
        <p14:creationId xmlns:p14="http://schemas.microsoft.com/office/powerpoint/2010/main" val="7695619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92890C2-A226-4708-945E-99F157835B52}" type="datetimeFigureOut">
              <a:rPr lang="en-US" smtClean="0"/>
              <a:t>8/18/2020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8FD0E38-36CA-474E-8BC8-112C17843136}" type="slidenum">
              <a:rPr lang="en-US" smtClean="0"/>
              <a:t>‹#›</a:t>
            </a:fld>
            <a:endParaRPr lang="en-US"/>
          </a:p>
        </p:txBody>
      </p:sp>
    </p:spTree>
    <p:extLst>
      <p:ext uri="{BB962C8B-B14F-4D97-AF65-F5344CB8AC3E}">
        <p14:creationId xmlns:p14="http://schemas.microsoft.com/office/powerpoint/2010/main" val="331313971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hyperlink" Target="https://forc-db.github.io/"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forc-db/ForC/blob/master/educational%20resources/ForC_GPP_and_temperature.csv"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svs.gsfc.nasa.gov/cgi-bin/details.cgi?aid=11719"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89314" y="1889806"/>
            <a:ext cx="9144000" cy="2387600"/>
          </a:xfrm>
        </p:spPr>
        <p:txBody>
          <a:bodyPr>
            <a:normAutofit fontScale="90000"/>
          </a:bodyPr>
          <a:lstStyle/>
          <a:p>
            <a:r>
              <a:rPr lang="en-US" dirty="0" smtClean="0"/>
              <a:t>How does temperature impact carbon sequestration?</a:t>
            </a:r>
            <a:endParaRPr lang="en-US" dirty="0"/>
          </a:p>
        </p:txBody>
      </p:sp>
    </p:spTree>
    <p:extLst>
      <p:ext uri="{BB962C8B-B14F-4D97-AF65-F5344CB8AC3E}">
        <p14:creationId xmlns:p14="http://schemas.microsoft.com/office/powerpoint/2010/main" val="397814183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forestGEO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650" y="349250"/>
            <a:ext cx="2667000" cy="26670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4"/>
          <a:stretch>
            <a:fillRect/>
          </a:stretch>
        </p:blipFill>
        <p:spPr>
          <a:xfrm>
            <a:off x="1795462" y="3593514"/>
            <a:ext cx="8577262" cy="3031124"/>
          </a:xfrm>
          <a:prstGeom prst="rect">
            <a:avLst/>
          </a:prstGeom>
        </p:spPr>
      </p:pic>
      <p:sp>
        <p:nvSpPr>
          <p:cNvPr id="7" name="Content Placeholder 2"/>
          <p:cNvSpPr txBox="1">
            <a:spLocks/>
          </p:cNvSpPr>
          <p:nvPr/>
        </p:nvSpPr>
        <p:spPr>
          <a:xfrm>
            <a:off x="4867274" y="501650"/>
            <a:ext cx="6638925" cy="3220451"/>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The Forest Global Earth Observatory (</a:t>
            </a:r>
            <a:r>
              <a:rPr lang="en-US" dirty="0" err="1"/>
              <a:t>ForestGEO</a:t>
            </a:r>
            <a:r>
              <a:rPr lang="en-US" dirty="0"/>
              <a:t>), previously known as Center for Tropical Forest Science (CTFS), is a global network of forest research sites and scientists dedicated to the study of tropical and temperate forest function and diversity</a:t>
            </a:r>
            <a:r>
              <a:rPr lang="en-US" dirty="0" smtClean="0"/>
              <a:t>.</a:t>
            </a:r>
          </a:p>
          <a:p>
            <a:r>
              <a:rPr lang="en-US" dirty="0"/>
              <a:t>The multi-institutional network comprises 66 forest research sites across the Americas, Africa, Asia, Europe, and </a:t>
            </a:r>
            <a:r>
              <a:rPr lang="en-US" dirty="0" smtClean="0"/>
              <a:t>Oceania</a:t>
            </a:r>
          </a:p>
          <a:p>
            <a:r>
              <a:rPr lang="en-US" dirty="0"/>
              <a:t> </a:t>
            </a:r>
            <a:r>
              <a:rPr lang="en-US" dirty="0" err="1"/>
              <a:t>ForestGEO</a:t>
            </a:r>
            <a:r>
              <a:rPr lang="en-US" dirty="0"/>
              <a:t> monitors the growth and survival of approximately 6 million trees and nearly 13,000 species that occur in the forest research sites. </a:t>
            </a:r>
          </a:p>
        </p:txBody>
      </p:sp>
      <p:sp>
        <p:nvSpPr>
          <p:cNvPr id="3" name="Content Placeholder 2"/>
          <p:cNvSpPr>
            <a:spLocks noGrp="1"/>
          </p:cNvSpPr>
          <p:nvPr>
            <p:ph idx="1"/>
          </p:nvPr>
        </p:nvSpPr>
        <p:spPr>
          <a:xfrm>
            <a:off x="1795462" y="3360151"/>
            <a:ext cx="2107406" cy="361950"/>
          </a:xfrm>
        </p:spPr>
        <p:txBody>
          <a:bodyPr>
            <a:normAutofit/>
          </a:bodyPr>
          <a:lstStyle/>
          <a:p>
            <a:pPr marL="0" indent="0">
              <a:buNone/>
            </a:pPr>
            <a:r>
              <a:rPr lang="en-US" sz="1200" dirty="0" smtClean="0"/>
              <a:t>A map of all </a:t>
            </a:r>
            <a:r>
              <a:rPr lang="en-US" sz="1200" dirty="0" err="1" smtClean="0"/>
              <a:t>ForestGEO</a:t>
            </a:r>
            <a:r>
              <a:rPr lang="en-US" sz="1200" dirty="0" smtClean="0"/>
              <a:t> sites</a:t>
            </a:r>
            <a:r>
              <a:rPr lang="en-US" sz="1200" dirty="0" smtClean="0">
                <a:sym typeface="Wingdings" panose="05000000000000000000" pitchFamily="2" charset="2"/>
              </a:rPr>
              <a:t> </a:t>
            </a:r>
            <a:endParaRPr lang="en-US" sz="1200" dirty="0"/>
          </a:p>
        </p:txBody>
      </p:sp>
    </p:spTree>
    <p:extLst>
      <p:ext uri="{BB962C8B-B14F-4D97-AF65-F5344CB8AC3E}">
        <p14:creationId xmlns:p14="http://schemas.microsoft.com/office/powerpoint/2010/main" val="171590323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1525" y="1393825"/>
            <a:ext cx="2552700" cy="2806700"/>
          </a:xfrm>
        </p:spPr>
        <p:txBody>
          <a:bodyPr>
            <a:normAutofit/>
          </a:bodyPr>
          <a:lstStyle/>
          <a:p>
            <a:r>
              <a:rPr lang="en-US" b="1" dirty="0" smtClean="0"/>
              <a:t>The Process of Science</a:t>
            </a:r>
            <a:endParaRPr lang="en-US" b="1"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632759894"/>
              </p:ext>
            </p:extLst>
          </p:nvPr>
        </p:nvGraphicFramePr>
        <p:xfrm>
          <a:off x="4876800" y="1"/>
          <a:ext cx="7191375" cy="6858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43725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graphicEl>
                                              <a:dgm id="{07F33F68-B056-46FD-9BED-44DEBA5D69E3}"/>
                                            </p:graphicEl>
                                          </p:spTgt>
                                        </p:tgtEl>
                                        <p:attrNameLst>
                                          <p:attrName>style.visibility</p:attrName>
                                        </p:attrNameLst>
                                      </p:cBhvr>
                                      <p:to>
                                        <p:strVal val="visible"/>
                                      </p:to>
                                    </p:set>
                                    <p:animEffect transition="in" filter="fade">
                                      <p:cBhvr>
                                        <p:cTn id="7" dur="500"/>
                                        <p:tgtEl>
                                          <p:spTgt spid="4">
                                            <p:graphicEl>
                                              <a:dgm id="{07F33F68-B056-46FD-9BED-44DEBA5D69E3}"/>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graphicEl>
                                              <a:dgm id="{7CF1DD40-2DA3-494B-9B3B-1BB0803BAD2B}"/>
                                            </p:graphicEl>
                                          </p:spTgt>
                                        </p:tgtEl>
                                        <p:attrNameLst>
                                          <p:attrName>style.visibility</p:attrName>
                                        </p:attrNameLst>
                                      </p:cBhvr>
                                      <p:to>
                                        <p:strVal val="visible"/>
                                      </p:to>
                                    </p:set>
                                    <p:animEffect transition="in" filter="fade">
                                      <p:cBhvr>
                                        <p:cTn id="12" dur="500"/>
                                        <p:tgtEl>
                                          <p:spTgt spid="4">
                                            <p:graphicEl>
                                              <a:dgm id="{7CF1DD40-2DA3-494B-9B3B-1BB0803BAD2B}"/>
                                            </p:graphic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
                                            <p:graphicEl>
                                              <a:dgm id="{6D013F6F-4CD9-4482-80B0-C3DBCC48AF12}"/>
                                            </p:graphicEl>
                                          </p:spTgt>
                                        </p:tgtEl>
                                        <p:attrNameLst>
                                          <p:attrName>style.visibility</p:attrName>
                                        </p:attrNameLst>
                                      </p:cBhvr>
                                      <p:to>
                                        <p:strVal val="visible"/>
                                      </p:to>
                                    </p:set>
                                    <p:animEffect transition="in" filter="fade">
                                      <p:cBhvr>
                                        <p:cTn id="15" dur="500"/>
                                        <p:tgtEl>
                                          <p:spTgt spid="4">
                                            <p:graphicEl>
                                              <a:dgm id="{6D013F6F-4CD9-4482-80B0-C3DBCC48AF12}"/>
                                            </p:graphic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4">
                                            <p:graphicEl>
                                              <a:dgm id="{9A8D428D-0C5F-405D-B174-5FE24914681E}"/>
                                            </p:graphicEl>
                                          </p:spTgt>
                                        </p:tgtEl>
                                        <p:attrNameLst>
                                          <p:attrName>style.visibility</p:attrName>
                                        </p:attrNameLst>
                                      </p:cBhvr>
                                      <p:to>
                                        <p:strVal val="visible"/>
                                      </p:to>
                                    </p:set>
                                    <p:animEffect transition="in" filter="fade">
                                      <p:cBhvr>
                                        <p:cTn id="20" dur="500"/>
                                        <p:tgtEl>
                                          <p:spTgt spid="4">
                                            <p:graphicEl>
                                              <a:dgm id="{9A8D428D-0C5F-405D-B174-5FE24914681E}"/>
                                            </p:graphic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
                                            <p:graphicEl>
                                              <a:dgm id="{BCE46B23-B66A-4391-B925-BB6DC282A511}"/>
                                            </p:graphicEl>
                                          </p:spTgt>
                                        </p:tgtEl>
                                        <p:attrNameLst>
                                          <p:attrName>style.visibility</p:attrName>
                                        </p:attrNameLst>
                                      </p:cBhvr>
                                      <p:to>
                                        <p:strVal val="visible"/>
                                      </p:to>
                                    </p:set>
                                    <p:animEffect transition="in" filter="fade">
                                      <p:cBhvr>
                                        <p:cTn id="23" dur="500"/>
                                        <p:tgtEl>
                                          <p:spTgt spid="4">
                                            <p:graphicEl>
                                              <a:dgm id="{BCE46B23-B66A-4391-B925-BB6DC282A511}"/>
                                            </p:graphic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4">
                                            <p:graphicEl>
                                              <a:dgm id="{09572899-5325-4A09-BED1-A046B0041F36}"/>
                                            </p:graphicEl>
                                          </p:spTgt>
                                        </p:tgtEl>
                                        <p:attrNameLst>
                                          <p:attrName>style.visibility</p:attrName>
                                        </p:attrNameLst>
                                      </p:cBhvr>
                                      <p:to>
                                        <p:strVal val="visible"/>
                                      </p:to>
                                    </p:set>
                                    <p:animEffect transition="in" filter="fade">
                                      <p:cBhvr>
                                        <p:cTn id="28" dur="500"/>
                                        <p:tgtEl>
                                          <p:spTgt spid="4">
                                            <p:graphicEl>
                                              <a:dgm id="{09572899-5325-4A09-BED1-A046B0041F36}"/>
                                            </p:graphic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
                                            <p:graphicEl>
                                              <a:dgm id="{B847FA27-D4A6-4F3C-8B07-2799E121050D}"/>
                                            </p:graphicEl>
                                          </p:spTgt>
                                        </p:tgtEl>
                                        <p:attrNameLst>
                                          <p:attrName>style.visibility</p:attrName>
                                        </p:attrNameLst>
                                      </p:cBhvr>
                                      <p:to>
                                        <p:strVal val="visible"/>
                                      </p:to>
                                    </p:set>
                                    <p:animEffect transition="in" filter="fade">
                                      <p:cBhvr>
                                        <p:cTn id="31" dur="500"/>
                                        <p:tgtEl>
                                          <p:spTgt spid="4">
                                            <p:graphicEl>
                                              <a:dgm id="{B847FA27-D4A6-4F3C-8B07-2799E121050D}"/>
                                            </p:graphic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4">
                                            <p:graphicEl>
                                              <a:dgm id="{A55D8AA3-2D5B-4CFC-8626-A33921232A50}"/>
                                            </p:graphicEl>
                                          </p:spTgt>
                                        </p:tgtEl>
                                        <p:attrNameLst>
                                          <p:attrName>style.visibility</p:attrName>
                                        </p:attrNameLst>
                                      </p:cBhvr>
                                      <p:to>
                                        <p:strVal val="visible"/>
                                      </p:to>
                                    </p:set>
                                    <p:animEffect transition="in" filter="fade">
                                      <p:cBhvr>
                                        <p:cTn id="36" dur="500"/>
                                        <p:tgtEl>
                                          <p:spTgt spid="4">
                                            <p:graphicEl>
                                              <a:dgm id="{A55D8AA3-2D5B-4CFC-8626-A33921232A50}"/>
                                            </p:graphic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4">
                                            <p:graphicEl>
                                              <a:dgm id="{D6712598-927B-4DCA-8FD4-BF4DF597F03C}"/>
                                            </p:graphicEl>
                                          </p:spTgt>
                                        </p:tgtEl>
                                        <p:attrNameLst>
                                          <p:attrName>style.visibility</p:attrName>
                                        </p:attrNameLst>
                                      </p:cBhvr>
                                      <p:to>
                                        <p:strVal val="visible"/>
                                      </p:to>
                                    </p:set>
                                    <p:animEffect transition="in" filter="fade">
                                      <p:cBhvr>
                                        <p:cTn id="39" dur="500"/>
                                        <p:tgtEl>
                                          <p:spTgt spid="4">
                                            <p:graphicEl>
                                              <a:dgm id="{D6712598-927B-4DCA-8FD4-BF4DF597F03C}"/>
                                            </p:graphic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4">
                                            <p:graphicEl>
                                              <a:dgm id="{EFC64E05-7471-43E6-9AD7-8199D7507FDF}"/>
                                            </p:graphicEl>
                                          </p:spTgt>
                                        </p:tgtEl>
                                        <p:attrNameLst>
                                          <p:attrName>style.visibility</p:attrName>
                                        </p:attrNameLst>
                                      </p:cBhvr>
                                      <p:to>
                                        <p:strVal val="visible"/>
                                      </p:to>
                                    </p:set>
                                    <p:animEffect transition="in" filter="fade">
                                      <p:cBhvr>
                                        <p:cTn id="44" dur="500"/>
                                        <p:tgtEl>
                                          <p:spTgt spid="4">
                                            <p:graphicEl>
                                              <a:dgm id="{EFC64E05-7471-43E6-9AD7-8199D7507FDF}"/>
                                            </p:graphic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4">
                                            <p:graphicEl>
                                              <a:dgm id="{0E49C871-7A31-4068-B7A9-1BEF4EF70A01}"/>
                                            </p:graphicEl>
                                          </p:spTgt>
                                        </p:tgtEl>
                                        <p:attrNameLst>
                                          <p:attrName>style.visibility</p:attrName>
                                        </p:attrNameLst>
                                      </p:cBhvr>
                                      <p:to>
                                        <p:strVal val="visible"/>
                                      </p:to>
                                    </p:set>
                                    <p:animEffect transition="in" filter="fade">
                                      <p:cBhvr>
                                        <p:cTn id="47" dur="500"/>
                                        <p:tgtEl>
                                          <p:spTgt spid="4">
                                            <p:graphicEl>
                                              <a:dgm id="{0E49C871-7A31-4068-B7A9-1BEF4EF70A01}"/>
                                            </p:graphic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4">
                                            <p:graphicEl>
                                              <a:dgm id="{5200ADE3-8D13-45C5-8BC5-8E6BC2FC5206}"/>
                                            </p:graphicEl>
                                          </p:spTgt>
                                        </p:tgtEl>
                                        <p:attrNameLst>
                                          <p:attrName>style.visibility</p:attrName>
                                        </p:attrNameLst>
                                      </p:cBhvr>
                                      <p:to>
                                        <p:strVal val="visible"/>
                                      </p:to>
                                    </p:set>
                                    <p:animEffect transition="in" filter="fade">
                                      <p:cBhvr>
                                        <p:cTn id="52" dur="500"/>
                                        <p:tgtEl>
                                          <p:spTgt spid="4">
                                            <p:graphicEl>
                                              <a:dgm id="{5200ADE3-8D13-45C5-8BC5-8E6BC2FC5206}"/>
                                            </p:graphicEl>
                                          </p:spTgt>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4">
                                            <p:graphicEl>
                                              <a:dgm id="{C4320343-15B7-467C-B63B-5477302DC68F}"/>
                                            </p:graphicEl>
                                          </p:spTgt>
                                        </p:tgtEl>
                                        <p:attrNameLst>
                                          <p:attrName>style.visibility</p:attrName>
                                        </p:attrNameLst>
                                      </p:cBhvr>
                                      <p:to>
                                        <p:strVal val="visible"/>
                                      </p:to>
                                    </p:set>
                                    <p:animEffect transition="in" filter="fade">
                                      <p:cBhvr>
                                        <p:cTn id="55" dur="500"/>
                                        <p:tgtEl>
                                          <p:spTgt spid="4">
                                            <p:graphicEl>
                                              <a:dgm id="{C4320343-15B7-467C-B63B-5477302DC68F}"/>
                                            </p:graphicEl>
                                          </p:spTgt>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4">
                                            <p:graphicEl>
                                              <a:dgm id="{D6761F68-77D9-410A-949A-0FC8C69FBB9B}"/>
                                            </p:graphicEl>
                                          </p:spTgt>
                                        </p:tgtEl>
                                        <p:attrNameLst>
                                          <p:attrName>style.visibility</p:attrName>
                                        </p:attrNameLst>
                                      </p:cBhvr>
                                      <p:to>
                                        <p:strVal val="visible"/>
                                      </p:to>
                                    </p:set>
                                    <p:animEffect transition="in" filter="fade">
                                      <p:cBhvr>
                                        <p:cTn id="60" dur="500"/>
                                        <p:tgtEl>
                                          <p:spTgt spid="4">
                                            <p:graphicEl>
                                              <a:dgm id="{D6761F68-77D9-410A-949A-0FC8C69FBB9B}"/>
                                            </p:graphicEl>
                                          </p:spTgt>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4">
                                            <p:graphicEl>
                                              <a:dgm id="{6EC36E47-4B68-40EC-9A24-578ED8EDACF6}"/>
                                            </p:graphicEl>
                                          </p:spTgt>
                                        </p:tgtEl>
                                        <p:attrNameLst>
                                          <p:attrName>style.visibility</p:attrName>
                                        </p:attrNameLst>
                                      </p:cBhvr>
                                      <p:to>
                                        <p:strVal val="visible"/>
                                      </p:to>
                                    </p:set>
                                    <p:animEffect transition="in" filter="fade">
                                      <p:cBhvr>
                                        <p:cTn id="63" dur="500"/>
                                        <p:tgtEl>
                                          <p:spTgt spid="4">
                                            <p:graphicEl>
                                              <a:dgm id="{6EC36E47-4B68-40EC-9A24-578ED8EDACF6}"/>
                                            </p:graphicEl>
                                          </p:spTgt>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4">
                                            <p:graphicEl>
                                              <a:dgm id="{C9334076-5DDE-4AC0-8D22-587AFA34D145}"/>
                                            </p:graphicEl>
                                          </p:spTgt>
                                        </p:tgtEl>
                                        <p:attrNameLst>
                                          <p:attrName>style.visibility</p:attrName>
                                        </p:attrNameLst>
                                      </p:cBhvr>
                                      <p:to>
                                        <p:strVal val="visible"/>
                                      </p:to>
                                    </p:set>
                                    <p:animEffect transition="in" filter="fade">
                                      <p:cBhvr>
                                        <p:cTn id="66" dur="500"/>
                                        <p:tgtEl>
                                          <p:spTgt spid="4">
                                            <p:graphicEl>
                                              <a:dgm id="{C9334076-5DDE-4AC0-8D22-587AFA34D145}"/>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s://raw.githubusercontent.com/forc-db/ForC/master/figures/World_Map_with_Biogeographic_regions_and_site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48588" y="859152"/>
            <a:ext cx="10138611" cy="599884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308809" y="0"/>
            <a:ext cx="11161295" cy="1325563"/>
          </a:xfrm>
        </p:spPr>
        <p:txBody>
          <a:bodyPr/>
          <a:lstStyle/>
          <a:p>
            <a:r>
              <a:rPr lang="en-US" dirty="0" smtClean="0"/>
              <a:t>Getting Ready for the </a:t>
            </a:r>
            <a:r>
              <a:rPr lang="en-US" dirty="0" smtClean="0"/>
              <a:t>analysis: Explore the Data</a:t>
            </a:r>
            <a:endParaRPr lang="en-US" dirty="0"/>
          </a:p>
        </p:txBody>
      </p:sp>
      <p:sp>
        <p:nvSpPr>
          <p:cNvPr id="3" name="Content Placeholder 2"/>
          <p:cNvSpPr>
            <a:spLocks noGrp="1"/>
          </p:cNvSpPr>
          <p:nvPr>
            <p:ph idx="1"/>
          </p:nvPr>
        </p:nvSpPr>
        <p:spPr>
          <a:xfrm>
            <a:off x="606760" y="1023520"/>
            <a:ext cx="10515600" cy="4351338"/>
          </a:xfrm>
        </p:spPr>
        <p:txBody>
          <a:bodyPr/>
          <a:lstStyle/>
          <a:p>
            <a:r>
              <a:rPr lang="en-US" dirty="0">
                <a:hlinkClick r:id="rId4"/>
              </a:rPr>
              <a:t>https://forc-db.github.io/</a:t>
            </a:r>
            <a:endParaRPr lang="en-US" dirty="0"/>
          </a:p>
        </p:txBody>
      </p:sp>
    </p:spTree>
    <p:extLst>
      <p:ext uri="{BB962C8B-B14F-4D97-AF65-F5344CB8AC3E}">
        <p14:creationId xmlns:p14="http://schemas.microsoft.com/office/powerpoint/2010/main" val="404744532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400" dirty="0" smtClean="0"/>
              <a:t>Download the Dataset: </a:t>
            </a:r>
            <a:br>
              <a:rPr lang="en-US" sz="2400" dirty="0" smtClean="0"/>
            </a:br>
            <a:r>
              <a:rPr lang="en-US" sz="2400" dirty="0" smtClean="0">
                <a:hlinkClick r:id="rId3"/>
              </a:rPr>
              <a:t>https</a:t>
            </a:r>
            <a:r>
              <a:rPr lang="en-US" sz="2400" dirty="0">
                <a:hlinkClick r:id="rId3"/>
              </a:rPr>
              <a:t>://</a:t>
            </a:r>
            <a:r>
              <a:rPr lang="en-US" sz="2400" dirty="0" smtClean="0">
                <a:hlinkClick r:id="rId3"/>
              </a:rPr>
              <a:t>github.com/forc-db/ForC/blob/master/educational%20resources/ForC_GPP_and_temperature.csv</a:t>
            </a:r>
            <a:endParaRPr lang="en-US" sz="2400" dirty="0"/>
          </a:p>
        </p:txBody>
      </p:sp>
      <p:pic>
        <p:nvPicPr>
          <p:cNvPr id="4" name="Picture 3"/>
          <p:cNvPicPr>
            <a:picLocks noChangeAspect="1"/>
          </p:cNvPicPr>
          <p:nvPr/>
        </p:nvPicPr>
        <p:blipFill>
          <a:blip r:embed="rId4"/>
          <a:stretch>
            <a:fillRect/>
          </a:stretch>
        </p:blipFill>
        <p:spPr>
          <a:xfrm>
            <a:off x="838200" y="1529556"/>
            <a:ext cx="10020300" cy="3838575"/>
          </a:xfrm>
          <a:prstGeom prst="rect">
            <a:avLst/>
          </a:prstGeom>
        </p:spPr>
      </p:pic>
      <p:sp>
        <p:nvSpPr>
          <p:cNvPr id="5" name="Content Placeholder 2"/>
          <p:cNvSpPr>
            <a:spLocks noGrp="1"/>
          </p:cNvSpPr>
          <p:nvPr>
            <p:ph idx="1"/>
          </p:nvPr>
        </p:nvSpPr>
        <p:spPr>
          <a:xfrm>
            <a:off x="838200" y="5466555"/>
            <a:ext cx="10515600" cy="1128713"/>
          </a:xfrm>
        </p:spPr>
        <p:txBody>
          <a:bodyPr/>
          <a:lstStyle/>
          <a:p>
            <a:r>
              <a:rPr lang="en-US" dirty="0" smtClean="0"/>
              <a:t>NOTE! Since </a:t>
            </a:r>
            <a:r>
              <a:rPr lang="en-US" dirty="0" err="1" smtClean="0"/>
              <a:t>ForC</a:t>
            </a:r>
            <a:r>
              <a:rPr lang="en-US" dirty="0" smtClean="0"/>
              <a:t> is often updated with new data your data might look different than the PPT, but your final graph should look </a:t>
            </a:r>
            <a:r>
              <a:rPr lang="en-US" b="1" dirty="0" smtClean="0"/>
              <a:t>similar</a:t>
            </a:r>
            <a:endParaRPr lang="en-US" b="1" dirty="0"/>
          </a:p>
        </p:txBody>
      </p:sp>
    </p:spTree>
    <p:extLst>
      <p:ext uri="{BB962C8B-B14F-4D97-AF65-F5344CB8AC3E}">
        <p14:creationId xmlns:p14="http://schemas.microsoft.com/office/powerpoint/2010/main" val="393378083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45550"/>
            <a:ext cx="10515600" cy="1325563"/>
          </a:xfrm>
        </p:spPr>
        <p:txBody>
          <a:bodyPr/>
          <a:lstStyle/>
          <a:p>
            <a:r>
              <a:rPr lang="en-US" dirty="0" smtClean="0"/>
              <a:t>Import the data into Excel </a:t>
            </a:r>
            <a:endParaRPr lang="en-US" dirty="0"/>
          </a:p>
        </p:txBody>
      </p:sp>
      <p:sp>
        <p:nvSpPr>
          <p:cNvPr id="3" name="Content Placeholder 2"/>
          <p:cNvSpPr>
            <a:spLocks noGrp="1"/>
          </p:cNvSpPr>
          <p:nvPr>
            <p:ph idx="1"/>
          </p:nvPr>
        </p:nvSpPr>
        <p:spPr>
          <a:xfrm>
            <a:off x="985684" y="1182034"/>
            <a:ext cx="10515600" cy="1994207"/>
          </a:xfrm>
        </p:spPr>
        <p:txBody>
          <a:bodyPr/>
          <a:lstStyle/>
          <a:p>
            <a:r>
              <a:rPr lang="en-US" dirty="0" smtClean="0"/>
              <a:t>Your data will automatically be saved as a text document</a:t>
            </a:r>
          </a:p>
          <a:p>
            <a:r>
              <a:rPr lang="en-US" dirty="0" smtClean="0"/>
              <a:t>Load Excel and create a blank workbook</a:t>
            </a:r>
          </a:p>
          <a:p>
            <a:r>
              <a:rPr lang="en-US" dirty="0" smtClean="0"/>
              <a:t>Click File and Open, find the downloaded text file (</a:t>
            </a:r>
            <a:r>
              <a:rPr lang="en-US" dirty="0" err="1" smtClean="0"/>
              <a:t>ForC_GPP_and_temperature</a:t>
            </a:r>
            <a:r>
              <a:rPr lang="en-US" dirty="0" smtClean="0"/>
              <a:t>), and click it</a:t>
            </a:r>
            <a:endParaRPr lang="en-US" dirty="0"/>
          </a:p>
        </p:txBody>
      </p:sp>
      <p:pic>
        <p:nvPicPr>
          <p:cNvPr id="5" name="Picture 4"/>
          <p:cNvPicPr>
            <a:picLocks noChangeAspect="1"/>
          </p:cNvPicPr>
          <p:nvPr/>
        </p:nvPicPr>
        <p:blipFill>
          <a:blip r:embed="rId2"/>
          <a:stretch>
            <a:fillRect/>
          </a:stretch>
        </p:blipFill>
        <p:spPr>
          <a:xfrm>
            <a:off x="0" y="3497023"/>
            <a:ext cx="12192000" cy="3360977"/>
          </a:xfrm>
          <a:prstGeom prst="rect">
            <a:avLst/>
          </a:prstGeom>
        </p:spPr>
      </p:pic>
    </p:spTree>
    <p:extLst>
      <p:ext uri="{BB962C8B-B14F-4D97-AF65-F5344CB8AC3E}">
        <p14:creationId xmlns:p14="http://schemas.microsoft.com/office/powerpoint/2010/main" val="160241702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Fill out the Text Import Wizard</a:t>
            </a:r>
            <a:endParaRPr lang="en-US" dirty="0"/>
          </a:p>
        </p:txBody>
      </p:sp>
      <p:sp>
        <p:nvSpPr>
          <p:cNvPr id="3" name="Content Placeholder 2"/>
          <p:cNvSpPr>
            <a:spLocks noGrp="1"/>
          </p:cNvSpPr>
          <p:nvPr>
            <p:ph idx="1"/>
          </p:nvPr>
        </p:nvSpPr>
        <p:spPr>
          <a:xfrm>
            <a:off x="838200" y="1825625"/>
            <a:ext cx="3733800" cy="3911498"/>
          </a:xfrm>
        </p:spPr>
        <p:txBody>
          <a:bodyPr>
            <a:normAutofit/>
          </a:bodyPr>
          <a:lstStyle/>
          <a:p>
            <a:r>
              <a:rPr lang="en-US" dirty="0" smtClean="0"/>
              <a:t>On step 1 of 3 , make sure </a:t>
            </a:r>
            <a:r>
              <a:rPr lang="en-US" dirty="0" err="1" smtClean="0"/>
              <a:t>Deliminated</a:t>
            </a:r>
            <a:r>
              <a:rPr lang="en-US" dirty="0" smtClean="0"/>
              <a:t> and My data has headers are both selected</a:t>
            </a:r>
          </a:p>
          <a:p>
            <a:r>
              <a:rPr lang="en-US" dirty="0" smtClean="0"/>
              <a:t>Then click Next &gt;</a:t>
            </a:r>
            <a:endParaRPr lang="en-US" dirty="0"/>
          </a:p>
        </p:txBody>
      </p:sp>
      <p:pic>
        <p:nvPicPr>
          <p:cNvPr id="4" name="Picture 3"/>
          <p:cNvPicPr>
            <a:picLocks noChangeAspect="1"/>
          </p:cNvPicPr>
          <p:nvPr/>
        </p:nvPicPr>
        <p:blipFill>
          <a:blip r:embed="rId2"/>
          <a:stretch>
            <a:fillRect/>
          </a:stretch>
        </p:blipFill>
        <p:spPr>
          <a:xfrm>
            <a:off x="5107857" y="1548222"/>
            <a:ext cx="6931971" cy="5177042"/>
          </a:xfrm>
          <a:prstGeom prst="rect">
            <a:avLst/>
          </a:prstGeom>
        </p:spPr>
      </p:pic>
    </p:spTree>
    <p:extLst>
      <p:ext uri="{BB962C8B-B14F-4D97-AF65-F5344CB8AC3E}">
        <p14:creationId xmlns:p14="http://schemas.microsoft.com/office/powerpoint/2010/main" val="29451653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Fill out the Text Import Wizard</a:t>
            </a:r>
          </a:p>
        </p:txBody>
      </p:sp>
      <p:sp>
        <p:nvSpPr>
          <p:cNvPr id="3" name="Content Placeholder 2"/>
          <p:cNvSpPr>
            <a:spLocks noGrp="1"/>
          </p:cNvSpPr>
          <p:nvPr>
            <p:ph idx="1"/>
          </p:nvPr>
        </p:nvSpPr>
        <p:spPr>
          <a:xfrm>
            <a:off x="720213" y="1810877"/>
            <a:ext cx="3645310" cy="4351338"/>
          </a:xfrm>
        </p:spPr>
        <p:txBody>
          <a:bodyPr/>
          <a:lstStyle/>
          <a:p>
            <a:r>
              <a:rPr lang="en-US" dirty="0" smtClean="0"/>
              <a:t>On step 2 of 3 click Comma and then Finish</a:t>
            </a:r>
            <a:endParaRPr lang="en-US" dirty="0"/>
          </a:p>
        </p:txBody>
      </p:sp>
      <p:pic>
        <p:nvPicPr>
          <p:cNvPr id="4" name="Picture 3"/>
          <p:cNvPicPr>
            <a:picLocks noChangeAspect="1"/>
          </p:cNvPicPr>
          <p:nvPr/>
        </p:nvPicPr>
        <p:blipFill>
          <a:blip r:embed="rId2"/>
          <a:stretch>
            <a:fillRect/>
          </a:stretch>
        </p:blipFill>
        <p:spPr>
          <a:xfrm>
            <a:off x="4761127" y="1690688"/>
            <a:ext cx="6592673" cy="5115385"/>
          </a:xfrm>
          <a:prstGeom prst="rect">
            <a:avLst/>
          </a:prstGeom>
        </p:spPr>
      </p:pic>
    </p:spTree>
    <p:extLst>
      <p:ext uri="{BB962C8B-B14F-4D97-AF65-F5344CB8AC3E}">
        <p14:creationId xmlns:p14="http://schemas.microsoft.com/office/powerpoint/2010/main" val="23144611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23925" y="0"/>
            <a:ext cx="10515600" cy="1325563"/>
          </a:xfrm>
        </p:spPr>
        <p:txBody>
          <a:bodyPr/>
          <a:lstStyle/>
          <a:p>
            <a:r>
              <a:rPr lang="en-US" dirty="0" smtClean="0"/>
              <a:t>Create Filters</a:t>
            </a:r>
            <a:endParaRPr lang="en-US" dirty="0"/>
          </a:p>
        </p:txBody>
      </p:sp>
      <p:pic>
        <p:nvPicPr>
          <p:cNvPr id="4" name="Picture 3"/>
          <p:cNvPicPr>
            <a:picLocks noChangeAspect="1"/>
          </p:cNvPicPr>
          <p:nvPr/>
        </p:nvPicPr>
        <p:blipFill>
          <a:blip r:embed="rId2"/>
          <a:stretch>
            <a:fillRect/>
          </a:stretch>
        </p:blipFill>
        <p:spPr>
          <a:xfrm>
            <a:off x="825445" y="1409700"/>
            <a:ext cx="10712560" cy="5309630"/>
          </a:xfrm>
          <a:prstGeom prst="rect">
            <a:avLst/>
          </a:prstGeom>
        </p:spPr>
      </p:pic>
    </p:spTree>
    <p:extLst>
      <p:ext uri="{BB962C8B-B14F-4D97-AF65-F5344CB8AC3E}">
        <p14:creationId xmlns:p14="http://schemas.microsoft.com/office/powerpoint/2010/main" val="362512664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Search the columns</a:t>
            </a:r>
            <a:endParaRPr lang="en-US" dirty="0"/>
          </a:p>
        </p:txBody>
      </p:sp>
      <p:pic>
        <p:nvPicPr>
          <p:cNvPr id="4" name="Picture 3"/>
          <p:cNvPicPr>
            <a:picLocks noChangeAspect="1"/>
          </p:cNvPicPr>
          <p:nvPr/>
        </p:nvPicPr>
        <p:blipFill>
          <a:blip r:embed="rId2"/>
          <a:stretch>
            <a:fillRect/>
          </a:stretch>
        </p:blipFill>
        <p:spPr>
          <a:xfrm>
            <a:off x="1113866" y="1690688"/>
            <a:ext cx="2991409" cy="4895850"/>
          </a:xfrm>
          <a:prstGeom prst="rect">
            <a:avLst/>
          </a:prstGeom>
        </p:spPr>
      </p:pic>
      <p:sp>
        <p:nvSpPr>
          <p:cNvPr id="5" name="Content Placeholder 2"/>
          <p:cNvSpPr>
            <a:spLocks noGrp="1"/>
          </p:cNvSpPr>
          <p:nvPr>
            <p:ph idx="1"/>
          </p:nvPr>
        </p:nvSpPr>
        <p:spPr>
          <a:xfrm>
            <a:off x="4648199" y="1825625"/>
            <a:ext cx="7362825" cy="4351338"/>
          </a:xfrm>
        </p:spPr>
        <p:txBody>
          <a:bodyPr/>
          <a:lstStyle/>
          <a:p>
            <a:r>
              <a:rPr lang="en-US" dirty="0" smtClean="0"/>
              <a:t>Search each column for any “NA” , “NAN” or similar values that indicate missing data.</a:t>
            </a:r>
          </a:p>
          <a:p>
            <a:r>
              <a:rPr lang="en-US" dirty="0" smtClean="0"/>
              <a:t>Click the down arrow tap to open the drop box and then just click off the check mark in the appropriate box to remove the values.</a:t>
            </a:r>
            <a:endParaRPr lang="en-US" dirty="0"/>
          </a:p>
        </p:txBody>
      </p:sp>
    </p:spTree>
    <p:extLst>
      <p:ext uri="{BB962C8B-B14F-4D97-AF65-F5344CB8AC3E}">
        <p14:creationId xmlns:p14="http://schemas.microsoft.com/office/powerpoint/2010/main" val="215995372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248775" y="271462"/>
            <a:ext cx="2809875" cy="1325563"/>
          </a:xfrm>
        </p:spPr>
        <p:txBody>
          <a:bodyPr>
            <a:normAutofit/>
          </a:bodyPr>
          <a:lstStyle/>
          <a:p>
            <a:r>
              <a:rPr lang="en-US" dirty="0" smtClean="0"/>
              <a:t>Create a Scatter Plot</a:t>
            </a:r>
            <a:endParaRPr lang="en-US" dirty="0"/>
          </a:p>
        </p:txBody>
      </p:sp>
      <p:sp>
        <p:nvSpPr>
          <p:cNvPr id="3" name="Content Placeholder 2"/>
          <p:cNvSpPr>
            <a:spLocks noGrp="1"/>
          </p:cNvSpPr>
          <p:nvPr>
            <p:ph idx="1"/>
          </p:nvPr>
        </p:nvSpPr>
        <p:spPr>
          <a:xfrm>
            <a:off x="9248775" y="1825625"/>
            <a:ext cx="2219325" cy="4351338"/>
          </a:xfrm>
        </p:spPr>
        <p:txBody>
          <a:bodyPr>
            <a:normAutofit/>
          </a:bodyPr>
          <a:lstStyle/>
          <a:p>
            <a:r>
              <a:rPr lang="en-US" dirty="0" smtClean="0"/>
              <a:t>Click the Insert tab</a:t>
            </a:r>
          </a:p>
          <a:p>
            <a:r>
              <a:rPr lang="en-US" dirty="0" smtClean="0"/>
              <a:t>Then click Scatter and the first option</a:t>
            </a:r>
          </a:p>
          <a:p>
            <a:r>
              <a:rPr lang="en-US" dirty="0" smtClean="0"/>
              <a:t>A black box should appear</a:t>
            </a:r>
            <a:endParaRPr lang="en-US" dirty="0"/>
          </a:p>
        </p:txBody>
      </p:sp>
      <p:pic>
        <p:nvPicPr>
          <p:cNvPr id="7" name="Picture 6"/>
          <p:cNvPicPr>
            <a:picLocks noChangeAspect="1"/>
          </p:cNvPicPr>
          <p:nvPr/>
        </p:nvPicPr>
        <p:blipFill>
          <a:blip r:embed="rId3"/>
          <a:stretch>
            <a:fillRect/>
          </a:stretch>
        </p:blipFill>
        <p:spPr>
          <a:xfrm>
            <a:off x="0" y="0"/>
            <a:ext cx="9248775" cy="6858000"/>
          </a:xfrm>
          <a:prstGeom prst="rect">
            <a:avLst/>
          </a:prstGeom>
        </p:spPr>
      </p:pic>
    </p:spTree>
    <p:extLst>
      <p:ext uri="{BB962C8B-B14F-4D97-AF65-F5344CB8AC3E}">
        <p14:creationId xmlns:p14="http://schemas.microsoft.com/office/powerpoint/2010/main" val="305601203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raw.githubusercontent.com/forc-db/ForC/master/figures/World_Map_with_Biogeographic_regions_and_site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4890" y="3206"/>
            <a:ext cx="11585240" cy="685479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ctrTitle"/>
          </p:nvPr>
        </p:nvSpPr>
        <p:spPr>
          <a:xfrm>
            <a:off x="1435510" y="0"/>
            <a:ext cx="9144000" cy="943743"/>
          </a:xfrm>
        </p:spPr>
        <p:txBody>
          <a:bodyPr>
            <a:normAutofit/>
          </a:bodyPr>
          <a:lstStyle/>
          <a:p>
            <a:r>
              <a:rPr lang="en-US" dirty="0" smtClean="0"/>
              <a:t>ForC Records</a:t>
            </a:r>
            <a:endParaRPr lang="en-US" dirty="0"/>
          </a:p>
        </p:txBody>
      </p:sp>
    </p:spTree>
    <p:extLst>
      <p:ext uri="{BB962C8B-B14F-4D97-AF65-F5344CB8AC3E}">
        <p14:creationId xmlns:p14="http://schemas.microsoft.com/office/powerpoint/2010/main" val="101629248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248775" y="271462"/>
            <a:ext cx="2809875" cy="1325563"/>
          </a:xfrm>
        </p:spPr>
        <p:txBody>
          <a:bodyPr>
            <a:normAutofit/>
          </a:bodyPr>
          <a:lstStyle/>
          <a:p>
            <a:r>
              <a:rPr lang="en-US" dirty="0" smtClean="0"/>
              <a:t>Create a Scatter Plot</a:t>
            </a:r>
            <a:endParaRPr lang="en-US" dirty="0"/>
          </a:p>
        </p:txBody>
      </p:sp>
      <p:sp>
        <p:nvSpPr>
          <p:cNvPr id="3" name="Content Placeholder 2"/>
          <p:cNvSpPr>
            <a:spLocks noGrp="1"/>
          </p:cNvSpPr>
          <p:nvPr>
            <p:ph idx="1"/>
          </p:nvPr>
        </p:nvSpPr>
        <p:spPr>
          <a:xfrm>
            <a:off x="9248775" y="1825625"/>
            <a:ext cx="2219325" cy="4351338"/>
          </a:xfrm>
        </p:spPr>
        <p:txBody>
          <a:bodyPr>
            <a:normAutofit/>
          </a:bodyPr>
          <a:lstStyle/>
          <a:p>
            <a:r>
              <a:rPr lang="en-US" dirty="0" smtClean="0"/>
              <a:t>Next click the “select data” tab</a:t>
            </a:r>
            <a:endParaRPr lang="en-US" dirty="0"/>
          </a:p>
        </p:txBody>
      </p:sp>
      <p:pic>
        <p:nvPicPr>
          <p:cNvPr id="4" name="Picture 3"/>
          <p:cNvPicPr>
            <a:picLocks noChangeAspect="1"/>
          </p:cNvPicPr>
          <p:nvPr/>
        </p:nvPicPr>
        <p:blipFill>
          <a:blip r:embed="rId2"/>
          <a:stretch>
            <a:fillRect/>
          </a:stretch>
        </p:blipFill>
        <p:spPr>
          <a:xfrm>
            <a:off x="0" y="0"/>
            <a:ext cx="9248775" cy="6858000"/>
          </a:xfrm>
          <a:prstGeom prst="rect">
            <a:avLst/>
          </a:prstGeom>
        </p:spPr>
      </p:pic>
      <p:sp>
        <p:nvSpPr>
          <p:cNvPr id="6" name="Oval 5"/>
          <p:cNvSpPr/>
          <p:nvPr/>
        </p:nvSpPr>
        <p:spPr>
          <a:xfrm>
            <a:off x="8601075" y="191293"/>
            <a:ext cx="762000" cy="74295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7064382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248775" y="271462"/>
            <a:ext cx="2809875" cy="1325563"/>
          </a:xfrm>
        </p:spPr>
        <p:txBody>
          <a:bodyPr>
            <a:normAutofit/>
          </a:bodyPr>
          <a:lstStyle/>
          <a:p>
            <a:r>
              <a:rPr lang="en-US" dirty="0" smtClean="0"/>
              <a:t>Create a Scatter Plot</a:t>
            </a:r>
            <a:endParaRPr lang="en-US" dirty="0"/>
          </a:p>
        </p:txBody>
      </p:sp>
      <p:sp>
        <p:nvSpPr>
          <p:cNvPr id="3" name="Content Placeholder 2"/>
          <p:cNvSpPr>
            <a:spLocks noGrp="1"/>
          </p:cNvSpPr>
          <p:nvPr>
            <p:ph idx="1"/>
          </p:nvPr>
        </p:nvSpPr>
        <p:spPr>
          <a:xfrm>
            <a:off x="9248775" y="1825625"/>
            <a:ext cx="2219325" cy="4351338"/>
          </a:xfrm>
        </p:spPr>
        <p:txBody>
          <a:bodyPr>
            <a:normAutofit/>
          </a:bodyPr>
          <a:lstStyle/>
          <a:p>
            <a:r>
              <a:rPr lang="en-US" dirty="0" smtClean="0"/>
              <a:t>Click the “add” tab</a:t>
            </a:r>
            <a:endParaRPr lang="en-US" dirty="0"/>
          </a:p>
        </p:txBody>
      </p:sp>
      <p:pic>
        <p:nvPicPr>
          <p:cNvPr id="5" name="Picture 4"/>
          <p:cNvPicPr>
            <a:picLocks noChangeAspect="1"/>
          </p:cNvPicPr>
          <p:nvPr/>
        </p:nvPicPr>
        <p:blipFill>
          <a:blip r:embed="rId2"/>
          <a:stretch>
            <a:fillRect/>
          </a:stretch>
        </p:blipFill>
        <p:spPr>
          <a:xfrm>
            <a:off x="1" y="0"/>
            <a:ext cx="9144000" cy="6858000"/>
          </a:xfrm>
          <a:prstGeom prst="rect">
            <a:avLst/>
          </a:prstGeom>
        </p:spPr>
      </p:pic>
      <p:sp>
        <p:nvSpPr>
          <p:cNvPr id="8" name="Oval 7"/>
          <p:cNvSpPr/>
          <p:nvPr/>
        </p:nvSpPr>
        <p:spPr>
          <a:xfrm>
            <a:off x="3810001" y="2905918"/>
            <a:ext cx="762000" cy="74295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1549452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248775" y="271462"/>
            <a:ext cx="2809875" cy="1325563"/>
          </a:xfrm>
        </p:spPr>
        <p:txBody>
          <a:bodyPr>
            <a:normAutofit/>
          </a:bodyPr>
          <a:lstStyle/>
          <a:p>
            <a:r>
              <a:rPr lang="en-US" dirty="0" smtClean="0"/>
              <a:t>Create a Scatter Plot</a:t>
            </a:r>
            <a:endParaRPr lang="en-US" dirty="0"/>
          </a:p>
        </p:txBody>
      </p:sp>
      <p:sp>
        <p:nvSpPr>
          <p:cNvPr id="3" name="Content Placeholder 2"/>
          <p:cNvSpPr>
            <a:spLocks noGrp="1"/>
          </p:cNvSpPr>
          <p:nvPr>
            <p:ph idx="1"/>
          </p:nvPr>
        </p:nvSpPr>
        <p:spPr>
          <a:xfrm>
            <a:off x="9248775" y="1825625"/>
            <a:ext cx="2219325" cy="4351338"/>
          </a:xfrm>
        </p:spPr>
        <p:txBody>
          <a:bodyPr>
            <a:normAutofit/>
          </a:bodyPr>
          <a:lstStyle/>
          <a:p>
            <a:r>
              <a:rPr lang="en-US" dirty="0" smtClean="0"/>
              <a:t>Name the series GPP</a:t>
            </a:r>
          </a:p>
          <a:p>
            <a:r>
              <a:rPr lang="en-US" dirty="0" smtClean="0"/>
              <a:t>Delete the series Y values if there is anything there (do not hit enter yet)</a:t>
            </a:r>
            <a:endParaRPr lang="en-US" dirty="0"/>
          </a:p>
        </p:txBody>
      </p:sp>
      <p:pic>
        <p:nvPicPr>
          <p:cNvPr id="4" name="Picture 3"/>
          <p:cNvPicPr>
            <a:picLocks noChangeAspect="1"/>
          </p:cNvPicPr>
          <p:nvPr/>
        </p:nvPicPr>
        <p:blipFill>
          <a:blip r:embed="rId2"/>
          <a:stretch>
            <a:fillRect/>
          </a:stretch>
        </p:blipFill>
        <p:spPr>
          <a:xfrm>
            <a:off x="0" y="0"/>
            <a:ext cx="9248775" cy="6858000"/>
          </a:xfrm>
          <a:prstGeom prst="rect">
            <a:avLst/>
          </a:prstGeom>
        </p:spPr>
      </p:pic>
    </p:spTree>
    <p:extLst>
      <p:ext uri="{BB962C8B-B14F-4D97-AF65-F5344CB8AC3E}">
        <p14:creationId xmlns:p14="http://schemas.microsoft.com/office/powerpoint/2010/main" val="369580212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248775" y="271462"/>
            <a:ext cx="2809875" cy="1325563"/>
          </a:xfrm>
        </p:spPr>
        <p:txBody>
          <a:bodyPr>
            <a:normAutofit/>
          </a:bodyPr>
          <a:lstStyle/>
          <a:p>
            <a:r>
              <a:rPr lang="en-US" dirty="0" smtClean="0"/>
              <a:t>Create a Scatter Plot</a:t>
            </a:r>
            <a:endParaRPr lang="en-US" dirty="0"/>
          </a:p>
        </p:txBody>
      </p:sp>
      <p:sp>
        <p:nvSpPr>
          <p:cNvPr id="3" name="Content Placeholder 2"/>
          <p:cNvSpPr>
            <a:spLocks noGrp="1"/>
          </p:cNvSpPr>
          <p:nvPr>
            <p:ph idx="1"/>
          </p:nvPr>
        </p:nvSpPr>
        <p:spPr>
          <a:xfrm>
            <a:off x="9248775" y="1825625"/>
            <a:ext cx="2219325" cy="4351338"/>
          </a:xfrm>
        </p:spPr>
        <p:txBody>
          <a:bodyPr>
            <a:normAutofit lnSpcReduction="10000"/>
          </a:bodyPr>
          <a:lstStyle/>
          <a:p>
            <a:r>
              <a:rPr lang="en-US" dirty="0" smtClean="0"/>
              <a:t>Click the first value under GPP and scroll down to select all values in the column.</a:t>
            </a:r>
          </a:p>
          <a:p>
            <a:r>
              <a:rPr lang="en-US" dirty="0" smtClean="0"/>
              <a:t>Next click the blank by the X value series</a:t>
            </a:r>
          </a:p>
        </p:txBody>
      </p:sp>
      <p:pic>
        <p:nvPicPr>
          <p:cNvPr id="5" name="Picture 4"/>
          <p:cNvPicPr>
            <a:picLocks noChangeAspect="1"/>
          </p:cNvPicPr>
          <p:nvPr/>
        </p:nvPicPr>
        <p:blipFill>
          <a:blip r:embed="rId2"/>
          <a:stretch>
            <a:fillRect/>
          </a:stretch>
        </p:blipFill>
        <p:spPr>
          <a:xfrm>
            <a:off x="0" y="0"/>
            <a:ext cx="9248775" cy="6858000"/>
          </a:xfrm>
          <a:prstGeom prst="rect">
            <a:avLst/>
          </a:prstGeom>
        </p:spPr>
      </p:pic>
    </p:spTree>
    <p:extLst>
      <p:ext uri="{BB962C8B-B14F-4D97-AF65-F5344CB8AC3E}">
        <p14:creationId xmlns:p14="http://schemas.microsoft.com/office/powerpoint/2010/main" val="391639513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248775" y="271462"/>
            <a:ext cx="2809875" cy="1325563"/>
          </a:xfrm>
        </p:spPr>
        <p:txBody>
          <a:bodyPr>
            <a:normAutofit/>
          </a:bodyPr>
          <a:lstStyle/>
          <a:p>
            <a:r>
              <a:rPr lang="en-US" dirty="0" smtClean="0"/>
              <a:t>Create a Scatter Plot</a:t>
            </a:r>
            <a:endParaRPr lang="en-US" dirty="0"/>
          </a:p>
        </p:txBody>
      </p:sp>
      <p:sp>
        <p:nvSpPr>
          <p:cNvPr id="3" name="Content Placeholder 2"/>
          <p:cNvSpPr>
            <a:spLocks noGrp="1"/>
          </p:cNvSpPr>
          <p:nvPr>
            <p:ph idx="1"/>
          </p:nvPr>
        </p:nvSpPr>
        <p:spPr>
          <a:xfrm>
            <a:off x="9248775" y="1825625"/>
            <a:ext cx="2219325" cy="4351338"/>
          </a:xfrm>
        </p:spPr>
        <p:txBody>
          <a:bodyPr>
            <a:normAutofit/>
          </a:bodyPr>
          <a:lstStyle/>
          <a:p>
            <a:r>
              <a:rPr lang="en-US" dirty="0" smtClean="0"/>
              <a:t>High light the </a:t>
            </a:r>
            <a:r>
              <a:rPr lang="en-US" dirty="0" err="1" smtClean="0"/>
              <a:t>mean_temperature</a:t>
            </a:r>
            <a:r>
              <a:rPr lang="en-US" dirty="0" smtClean="0"/>
              <a:t> column for the X value</a:t>
            </a:r>
          </a:p>
          <a:p>
            <a:r>
              <a:rPr lang="en-US" dirty="0" smtClean="0"/>
              <a:t>Click OK</a:t>
            </a:r>
          </a:p>
          <a:p>
            <a:r>
              <a:rPr lang="en-US" dirty="0" smtClean="0"/>
              <a:t>Then Click OK again</a:t>
            </a:r>
          </a:p>
        </p:txBody>
      </p:sp>
      <p:pic>
        <p:nvPicPr>
          <p:cNvPr id="4" name="Picture 3"/>
          <p:cNvPicPr>
            <a:picLocks noChangeAspect="1"/>
          </p:cNvPicPr>
          <p:nvPr/>
        </p:nvPicPr>
        <p:blipFill>
          <a:blip r:embed="rId2"/>
          <a:stretch>
            <a:fillRect/>
          </a:stretch>
        </p:blipFill>
        <p:spPr>
          <a:xfrm>
            <a:off x="0" y="0"/>
            <a:ext cx="9248775" cy="6858000"/>
          </a:xfrm>
          <a:prstGeom prst="rect">
            <a:avLst/>
          </a:prstGeom>
        </p:spPr>
      </p:pic>
    </p:spTree>
    <p:extLst>
      <p:ext uri="{BB962C8B-B14F-4D97-AF65-F5344CB8AC3E}">
        <p14:creationId xmlns:p14="http://schemas.microsoft.com/office/powerpoint/2010/main" val="39045775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248775" y="271462"/>
            <a:ext cx="2809875" cy="1325563"/>
          </a:xfrm>
        </p:spPr>
        <p:txBody>
          <a:bodyPr>
            <a:normAutofit/>
          </a:bodyPr>
          <a:lstStyle/>
          <a:p>
            <a:r>
              <a:rPr lang="en-US" dirty="0" smtClean="0"/>
              <a:t>Create a Scatter Plot</a:t>
            </a:r>
            <a:endParaRPr lang="en-US" dirty="0"/>
          </a:p>
        </p:txBody>
      </p:sp>
      <p:sp>
        <p:nvSpPr>
          <p:cNvPr id="3" name="Content Placeholder 2"/>
          <p:cNvSpPr>
            <a:spLocks noGrp="1"/>
          </p:cNvSpPr>
          <p:nvPr>
            <p:ph idx="1"/>
          </p:nvPr>
        </p:nvSpPr>
        <p:spPr>
          <a:xfrm>
            <a:off x="9248775" y="1825625"/>
            <a:ext cx="2219325" cy="4351338"/>
          </a:xfrm>
        </p:spPr>
        <p:txBody>
          <a:bodyPr>
            <a:normAutofit/>
          </a:bodyPr>
          <a:lstStyle/>
          <a:p>
            <a:r>
              <a:rPr lang="en-US" dirty="0" smtClean="0"/>
              <a:t>Now click the + tab and add Axes, Axes Titles, Chart Title, and a </a:t>
            </a:r>
            <a:r>
              <a:rPr lang="en-US" dirty="0" err="1" smtClean="0"/>
              <a:t>Trendline</a:t>
            </a:r>
            <a:r>
              <a:rPr lang="en-US" dirty="0" smtClean="0"/>
              <a:t>.</a:t>
            </a:r>
          </a:p>
          <a:p>
            <a:r>
              <a:rPr lang="en-US" dirty="0" smtClean="0"/>
              <a:t>Fill it out as seen here</a:t>
            </a:r>
          </a:p>
        </p:txBody>
      </p:sp>
      <p:pic>
        <p:nvPicPr>
          <p:cNvPr id="5" name="Picture 4"/>
          <p:cNvPicPr>
            <a:picLocks noChangeAspect="1"/>
          </p:cNvPicPr>
          <p:nvPr/>
        </p:nvPicPr>
        <p:blipFill>
          <a:blip r:embed="rId2"/>
          <a:stretch>
            <a:fillRect/>
          </a:stretch>
        </p:blipFill>
        <p:spPr>
          <a:xfrm>
            <a:off x="0" y="0"/>
            <a:ext cx="9249839" cy="6857999"/>
          </a:xfrm>
          <a:prstGeom prst="rect">
            <a:avLst/>
          </a:prstGeom>
        </p:spPr>
      </p:pic>
    </p:spTree>
    <p:extLst>
      <p:ext uri="{BB962C8B-B14F-4D97-AF65-F5344CB8AC3E}">
        <p14:creationId xmlns:p14="http://schemas.microsoft.com/office/powerpoint/2010/main" val="82981339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248775" y="271462"/>
            <a:ext cx="2809875" cy="1325563"/>
          </a:xfrm>
        </p:spPr>
        <p:txBody>
          <a:bodyPr>
            <a:normAutofit/>
          </a:bodyPr>
          <a:lstStyle/>
          <a:p>
            <a:r>
              <a:rPr lang="en-US" dirty="0" smtClean="0"/>
              <a:t>Create a Scatter Plot</a:t>
            </a:r>
            <a:endParaRPr lang="en-US" dirty="0"/>
          </a:p>
        </p:txBody>
      </p:sp>
      <p:sp>
        <p:nvSpPr>
          <p:cNvPr id="3" name="Content Placeholder 2"/>
          <p:cNvSpPr>
            <a:spLocks noGrp="1"/>
          </p:cNvSpPr>
          <p:nvPr>
            <p:ph idx="1"/>
          </p:nvPr>
        </p:nvSpPr>
        <p:spPr>
          <a:xfrm>
            <a:off x="9248775" y="1825625"/>
            <a:ext cx="2219325" cy="4351338"/>
          </a:xfrm>
        </p:spPr>
        <p:txBody>
          <a:bodyPr>
            <a:normAutofit fontScale="85000" lnSpcReduction="10000"/>
          </a:bodyPr>
          <a:lstStyle/>
          <a:p>
            <a:r>
              <a:rPr lang="en-US" dirty="0" smtClean="0"/>
              <a:t>Right click the dotted </a:t>
            </a:r>
            <a:r>
              <a:rPr lang="en-US" dirty="0" err="1" smtClean="0"/>
              <a:t>trendline</a:t>
            </a:r>
            <a:r>
              <a:rPr lang="en-US" dirty="0" smtClean="0"/>
              <a:t> and left click “Format </a:t>
            </a:r>
            <a:r>
              <a:rPr lang="en-US" dirty="0" err="1"/>
              <a:t>T</a:t>
            </a:r>
            <a:r>
              <a:rPr lang="en-US" dirty="0" err="1" smtClean="0"/>
              <a:t>rendline</a:t>
            </a:r>
            <a:r>
              <a:rPr lang="en-US" dirty="0" smtClean="0"/>
              <a:t>”</a:t>
            </a:r>
          </a:p>
          <a:p>
            <a:r>
              <a:rPr lang="en-US" dirty="0" smtClean="0"/>
              <a:t>Make sure to click the check for “Display Equation on chart” and “Display R-squared value”</a:t>
            </a:r>
          </a:p>
        </p:txBody>
      </p:sp>
      <p:pic>
        <p:nvPicPr>
          <p:cNvPr id="4" name="Picture 3"/>
          <p:cNvPicPr>
            <a:picLocks noChangeAspect="1"/>
          </p:cNvPicPr>
          <p:nvPr/>
        </p:nvPicPr>
        <p:blipFill>
          <a:blip r:embed="rId2"/>
          <a:stretch>
            <a:fillRect/>
          </a:stretch>
        </p:blipFill>
        <p:spPr>
          <a:xfrm>
            <a:off x="0" y="5185"/>
            <a:ext cx="9020175" cy="6852815"/>
          </a:xfrm>
          <a:prstGeom prst="rect">
            <a:avLst/>
          </a:prstGeom>
        </p:spPr>
      </p:pic>
      <p:sp>
        <p:nvSpPr>
          <p:cNvPr id="6" name="Oval 5"/>
          <p:cNvSpPr/>
          <p:nvPr/>
        </p:nvSpPr>
        <p:spPr>
          <a:xfrm>
            <a:off x="6477001" y="6150980"/>
            <a:ext cx="2200274" cy="74295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6422199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Analysis</a:t>
            </a:r>
            <a:endParaRPr lang="en-US" dirty="0"/>
          </a:p>
        </p:txBody>
      </p:sp>
      <p:sp>
        <p:nvSpPr>
          <p:cNvPr id="3" name="Content Placeholder 2"/>
          <p:cNvSpPr>
            <a:spLocks noGrp="1"/>
          </p:cNvSpPr>
          <p:nvPr>
            <p:ph idx="1"/>
          </p:nvPr>
        </p:nvSpPr>
        <p:spPr/>
        <p:txBody>
          <a:bodyPr>
            <a:normAutofit fontScale="92500"/>
          </a:bodyPr>
          <a:lstStyle/>
          <a:p>
            <a:r>
              <a:rPr lang="en-US" dirty="0"/>
              <a:t>A linear regression line has an equation of the form </a:t>
            </a:r>
            <a:r>
              <a:rPr lang="en-US" b="1" i="1" dirty="0"/>
              <a:t>Y = a + </a:t>
            </a:r>
            <a:r>
              <a:rPr lang="en-US" b="1" i="1" dirty="0" err="1"/>
              <a:t>bX</a:t>
            </a:r>
            <a:r>
              <a:rPr lang="en-US" dirty="0"/>
              <a:t>, where </a:t>
            </a:r>
            <a:r>
              <a:rPr lang="en-US" b="1" i="1" dirty="0"/>
              <a:t>X</a:t>
            </a:r>
            <a:r>
              <a:rPr lang="en-US" dirty="0"/>
              <a:t> is the </a:t>
            </a:r>
            <a:r>
              <a:rPr lang="en-US" dirty="0" smtClean="0"/>
              <a:t>independent </a:t>
            </a:r>
            <a:r>
              <a:rPr lang="en-US" dirty="0"/>
              <a:t>variable and </a:t>
            </a:r>
            <a:r>
              <a:rPr lang="en-US" b="1" i="1" dirty="0"/>
              <a:t>Y</a:t>
            </a:r>
            <a:r>
              <a:rPr lang="en-US" dirty="0"/>
              <a:t> is the dependent variable. The slope of the line is </a:t>
            </a:r>
            <a:r>
              <a:rPr lang="en-US" b="1" i="1" dirty="0"/>
              <a:t>b</a:t>
            </a:r>
            <a:r>
              <a:rPr lang="en-US" dirty="0"/>
              <a:t>, and </a:t>
            </a:r>
            <a:r>
              <a:rPr lang="en-US" b="1" i="1" dirty="0"/>
              <a:t>a</a:t>
            </a:r>
            <a:r>
              <a:rPr lang="en-US" dirty="0"/>
              <a:t> is the intercept (the value of </a:t>
            </a:r>
            <a:r>
              <a:rPr lang="en-US" b="1" i="1" dirty="0"/>
              <a:t>y</a:t>
            </a:r>
            <a:r>
              <a:rPr lang="en-US" dirty="0"/>
              <a:t> when </a:t>
            </a:r>
            <a:r>
              <a:rPr lang="en-US" b="1" i="1" dirty="0"/>
              <a:t>x</a:t>
            </a:r>
            <a:r>
              <a:rPr lang="en-US" dirty="0"/>
              <a:t> = 0).</a:t>
            </a:r>
            <a:br>
              <a:rPr lang="en-US" dirty="0"/>
            </a:br>
            <a:endParaRPr lang="en-US" dirty="0"/>
          </a:p>
          <a:p>
            <a:r>
              <a:rPr lang="en-US" dirty="0" smtClean="0"/>
              <a:t>The </a:t>
            </a:r>
            <a:r>
              <a:rPr lang="en-US" b="1" dirty="0" smtClean="0"/>
              <a:t>R </a:t>
            </a:r>
            <a:r>
              <a:rPr lang="en-US" b="1" dirty="0"/>
              <a:t>squared </a:t>
            </a:r>
            <a:r>
              <a:rPr lang="en-US" dirty="0"/>
              <a:t>value </a:t>
            </a:r>
            <a:r>
              <a:rPr lang="en-US" dirty="0" smtClean="0"/>
              <a:t>is </a:t>
            </a:r>
            <a:r>
              <a:rPr lang="en-US" dirty="0"/>
              <a:t>a statistical measure of how close the data are to the fitted regression </a:t>
            </a:r>
            <a:r>
              <a:rPr lang="en-US" dirty="0" smtClean="0"/>
              <a:t>line.</a:t>
            </a:r>
          </a:p>
          <a:p>
            <a:r>
              <a:rPr lang="en-US" dirty="0" smtClean="0"/>
              <a:t>The R-squared </a:t>
            </a:r>
            <a:r>
              <a:rPr lang="en-US" dirty="0"/>
              <a:t>is always between </a:t>
            </a:r>
            <a:r>
              <a:rPr lang="en-US" dirty="0" smtClean="0"/>
              <a:t>1 </a:t>
            </a:r>
            <a:r>
              <a:rPr lang="en-US" dirty="0"/>
              <a:t>and 0</a:t>
            </a:r>
            <a:r>
              <a:rPr lang="en-US" dirty="0" smtClean="0"/>
              <a:t>:</a:t>
            </a:r>
            <a:endParaRPr lang="en-US" dirty="0"/>
          </a:p>
          <a:p>
            <a:pPr lvl="1"/>
            <a:r>
              <a:rPr lang="en-US" dirty="0" smtClean="0"/>
              <a:t>0 </a:t>
            </a:r>
            <a:r>
              <a:rPr lang="en-US" dirty="0"/>
              <a:t>indicates that the model explains none of the variability of the response data around its mean.</a:t>
            </a:r>
          </a:p>
          <a:p>
            <a:pPr lvl="1"/>
            <a:r>
              <a:rPr lang="en-US" dirty="0" smtClean="0"/>
              <a:t>1 </a:t>
            </a:r>
            <a:r>
              <a:rPr lang="en-US" dirty="0"/>
              <a:t>indicates that the model explains all the variability of the response data around its mean</a:t>
            </a:r>
          </a:p>
        </p:txBody>
      </p:sp>
    </p:spTree>
    <p:extLst>
      <p:ext uri="{BB962C8B-B14F-4D97-AF65-F5344CB8AC3E}">
        <p14:creationId xmlns:p14="http://schemas.microsoft.com/office/powerpoint/2010/main" val="178106730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Things to remember </a:t>
            </a:r>
            <a:r>
              <a:rPr lang="en-US" sz="3600" dirty="0" smtClean="0"/>
              <a:t>(while writing your conclusion)</a:t>
            </a:r>
            <a:endParaRPr lang="en-US" sz="3600" dirty="0"/>
          </a:p>
        </p:txBody>
      </p:sp>
      <p:sp>
        <p:nvSpPr>
          <p:cNvPr id="3" name="Content Placeholder 2"/>
          <p:cNvSpPr>
            <a:spLocks noGrp="1"/>
          </p:cNvSpPr>
          <p:nvPr>
            <p:ph idx="1"/>
          </p:nvPr>
        </p:nvSpPr>
        <p:spPr/>
        <p:txBody>
          <a:bodyPr/>
          <a:lstStyle/>
          <a:p>
            <a:r>
              <a:rPr lang="en-US" dirty="0" smtClean="0"/>
              <a:t>These data are for forests all over the world and the trend you see is real</a:t>
            </a:r>
          </a:p>
          <a:p>
            <a:pPr lvl="1"/>
            <a:r>
              <a:rPr lang="en-US" dirty="0" smtClean="0"/>
              <a:t>However, this is not a time series so we can’t use it to make broad statements about the impacts of global warming</a:t>
            </a:r>
          </a:p>
          <a:p>
            <a:r>
              <a:rPr lang="en-US" dirty="0" smtClean="0"/>
              <a:t>Avoid definitive statements such as “we proved,” in science we rely on data and we change our minds based on data. Your analysis doesn’t “prove” anything, but your data do “support” something and you can make some (relatively) secure assumptions based on it</a:t>
            </a:r>
          </a:p>
          <a:p>
            <a:r>
              <a:rPr lang="en-US" dirty="0" smtClean="0"/>
              <a:t>Feel free to get help from others and discuss your work, but avoid plagiarism (plagiarism is an automatic </a:t>
            </a:r>
            <a:r>
              <a:rPr lang="en-US" b="1" dirty="0" smtClean="0"/>
              <a:t>ZERO</a:t>
            </a:r>
            <a:r>
              <a:rPr lang="en-US" dirty="0" smtClean="0"/>
              <a:t>)</a:t>
            </a:r>
          </a:p>
        </p:txBody>
      </p:sp>
    </p:spTree>
    <p:extLst>
      <p:ext uri="{BB962C8B-B14F-4D97-AF65-F5344CB8AC3E}">
        <p14:creationId xmlns:p14="http://schemas.microsoft.com/office/powerpoint/2010/main" val="373967024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Acknowledgements </a:t>
            </a:r>
            <a:endParaRPr lang="en-US" dirty="0"/>
          </a:p>
        </p:txBody>
      </p:sp>
      <p:sp>
        <p:nvSpPr>
          <p:cNvPr id="3" name="Content Placeholder 2"/>
          <p:cNvSpPr>
            <a:spLocks noGrp="1"/>
          </p:cNvSpPr>
          <p:nvPr>
            <p:ph idx="1"/>
          </p:nvPr>
        </p:nvSpPr>
        <p:spPr>
          <a:xfrm>
            <a:off x="838200" y="1825625"/>
            <a:ext cx="10515600" cy="803275"/>
          </a:xfrm>
        </p:spPr>
        <p:txBody>
          <a:bodyPr>
            <a:normAutofit fontScale="62500" lnSpcReduction="20000"/>
          </a:bodyPr>
          <a:lstStyle/>
          <a:p>
            <a:r>
              <a:rPr lang="en-US" b="1" dirty="0"/>
              <a:t>Co-authors</a:t>
            </a:r>
            <a:r>
              <a:rPr lang="en-US" dirty="0"/>
              <a:t>: Ryan Helcoski, Kristin Black, Kristina Anderson-Teixeira</a:t>
            </a:r>
          </a:p>
          <a:p>
            <a:r>
              <a:rPr lang="en-US" dirty="0"/>
              <a:t>We would like to thank the following organizations for providing funding to make this endeavor possible</a:t>
            </a:r>
          </a:p>
          <a:p>
            <a:endParaRPr lang="en-US" dirty="0"/>
          </a:p>
        </p:txBody>
      </p:sp>
      <p:pic>
        <p:nvPicPr>
          <p:cNvPr id="4" name="Picture 3"/>
          <p:cNvPicPr>
            <a:picLocks noChangeAspect="1"/>
          </p:cNvPicPr>
          <p:nvPr/>
        </p:nvPicPr>
        <p:blipFill>
          <a:blip r:embed="rId2"/>
          <a:stretch>
            <a:fillRect/>
          </a:stretch>
        </p:blipFill>
        <p:spPr>
          <a:xfrm>
            <a:off x="2314574" y="2547937"/>
            <a:ext cx="6522763" cy="3843338"/>
          </a:xfrm>
          <a:prstGeom prst="rect">
            <a:avLst/>
          </a:prstGeom>
        </p:spPr>
      </p:pic>
    </p:spTree>
    <p:extLst>
      <p:ext uri="{BB962C8B-B14F-4D97-AF65-F5344CB8AC3E}">
        <p14:creationId xmlns:p14="http://schemas.microsoft.com/office/powerpoint/2010/main" val="263667717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hlinkClick r:id="rId3"/>
              </a:rPr>
              <a:t>A Year in the Life  of Earth’s CO2</a:t>
            </a:r>
            <a:endParaRPr lang="en-US" dirty="0"/>
          </a:p>
        </p:txBody>
      </p:sp>
      <p:sp>
        <p:nvSpPr>
          <p:cNvPr id="3" name="Content Placeholder 2"/>
          <p:cNvSpPr>
            <a:spLocks noGrp="1"/>
          </p:cNvSpPr>
          <p:nvPr>
            <p:ph idx="1"/>
          </p:nvPr>
        </p:nvSpPr>
        <p:spPr/>
        <p:txBody>
          <a:bodyPr>
            <a:normAutofit lnSpcReduction="10000"/>
          </a:bodyPr>
          <a:lstStyle/>
          <a:p>
            <a:pPr marL="514350" lvl="0" indent="-514350">
              <a:buFont typeface="+mj-lt"/>
              <a:buAutoNum type="arabicPeriod"/>
            </a:pPr>
            <a:r>
              <a:rPr lang="en-US" dirty="0"/>
              <a:t>Before the video begins predict what will happen to Earth’s carbon dioxide concentrations over the course of a year</a:t>
            </a:r>
            <a:r>
              <a:rPr lang="en-US" dirty="0" smtClean="0"/>
              <a:t>.</a:t>
            </a:r>
          </a:p>
          <a:p>
            <a:pPr marL="514350" lvl="0" indent="-514350">
              <a:buFont typeface="+mj-lt"/>
              <a:buAutoNum type="arabicPeriod"/>
            </a:pPr>
            <a:r>
              <a:rPr lang="en-US" dirty="0" smtClean="0"/>
              <a:t>What </a:t>
            </a:r>
            <a:r>
              <a:rPr lang="en-US" dirty="0"/>
              <a:t>happens to the carbon dioxide emitted from fossil fuel </a:t>
            </a:r>
            <a:r>
              <a:rPr lang="en-US" dirty="0" smtClean="0"/>
              <a:t>combustion? Where does it go?</a:t>
            </a:r>
          </a:p>
          <a:p>
            <a:pPr marL="514350" lvl="0" indent="-514350">
              <a:buFont typeface="+mj-lt"/>
              <a:buAutoNum type="arabicPeriod"/>
            </a:pPr>
            <a:r>
              <a:rPr lang="en-US" dirty="0" smtClean="0"/>
              <a:t>Watch </a:t>
            </a:r>
            <a:r>
              <a:rPr lang="en-US" dirty="0"/>
              <a:t>the video carefully and write down quick notes on what you’re seeing as the year progresses. Note months with high and low concentrations. Write down as many observations as you can. Be sure to write down any major changes or anything you hear that is surprising.</a:t>
            </a:r>
          </a:p>
          <a:p>
            <a:pPr marL="514350" lvl="0" indent="-514350">
              <a:buFont typeface="+mj-lt"/>
              <a:buAutoNum type="arabicPeriod"/>
            </a:pPr>
            <a:r>
              <a:rPr lang="en-US" dirty="0"/>
              <a:t>What is happening to the concentrations of carbon dioxide in the air?</a:t>
            </a:r>
          </a:p>
          <a:p>
            <a:endParaRPr lang="en-US" dirty="0"/>
          </a:p>
        </p:txBody>
      </p:sp>
    </p:spTree>
    <p:extLst>
      <p:ext uri="{BB962C8B-B14F-4D97-AF65-F5344CB8AC3E}">
        <p14:creationId xmlns:p14="http://schemas.microsoft.com/office/powerpoint/2010/main" val="3146330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898072"/>
                <a:ext cx="10515600" cy="5556477"/>
              </a:xfrm>
            </p:spPr>
            <p:txBody>
              <a:bodyPr>
                <a:normAutofit/>
              </a:bodyPr>
              <a:lstStyle/>
              <a:p>
                <a:pPr marL="0" indent="0" algn="ctr">
                  <a:buNone/>
                </a:pPr>
                <a:r>
                  <a:rPr lang="en-US" sz="5600" b="1" dirty="0" smtClean="0"/>
                  <a:t>Photosynthesis</a:t>
                </a:r>
              </a:p>
              <a:p>
                <a:pPr marL="0" indent="0">
                  <a:buNone/>
                </a:pPr>
                <a14:m>
                  <m:oMathPara xmlns:m="http://schemas.openxmlformats.org/officeDocument/2006/math">
                    <m:oMathParaPr>
                      <m:jc m:val="centerGroup"/>
                    </m:oMathParaPr>
                    <m:oMath xmlns:m="http://schemas.openxmlformats.org/officeDocument/2006/math">
                      <m:r>
                        <a:rPr lang="en-US" sz="4300" i="1" smtClean="0">
                          <a:latin typeface="Cambria Math" panose="02040503050406030204" pitchFamily="18" charset="0"/>
                        </a:rPr>
                        <m:t>6</m:t>
                      </m:r>
                      <m:sSub>
                        <m:sSubPr>
                          <m:ctrlPr>
                            <a:rPr lang="en-US" sz="4300" i="1">
                              <a:latin typeface="Cambria Math" panose="02040503050406030204" pitchFamily="18" charset="0"/>
                            </a:rPr>
                          </m:ctrlPr>
                        </m:sSubPr>
                        <m:e>
                          <m:r>
                            <a:rPr lang="en-US" sz="4300" i="1">
                              <a:latin typeface="Cambria Math" panose="02040503050406030204" pitchFamily="18" charset="0"/>
                            </a:rPr>
                            <m:t>𝐶𝑂</m:t>
                          </m:r>
                        </m:e>
                        <m:sub>
                          <m:r>
                            <a:rPr lang="en-US" sz="4300" i="1">
                              <a:latin typeface="Cambria Math" panose="02040503050406030204" pitchFamily="18" charset="0"/>
                            </a:rPr>
                            <m:t>2</m:t>
                          </m:r>
                        </m:sub>
                      </m:sSub>
                      <m:r>
                        <a:rPr lang="en-US" sz="4300" i="1">
                          <a:latin typeface="Cambria Math" panose="02040503050406030204" pitchFamily="18" charset="0"/>
                        </a:rPr>
                        <m:t>+</m:t>
                      </m:r>
                      <m:sSub>
                        <m:sSubPr>
                          <m:ctrlPr>
                            <a:rPr lang="en-US" sz="4300" i="1">
                              <a:latin typeface="Cambria Math" panose="02040503050406030204" pitchFamily="18" charset="0"/>
                            </a:rPr>
                          </m:ctrlPr>
                        </m:sSubPr>
                        <m:e>
                          <m:r>
                            <a:rPr lang="en-US" sz="4300" i="1">
                              <a:latin typeface="Cambria Math" panose="02040503050406030204" pitchFamily="18" charset="0"/>
                            </a:rPr>
                            <m:t>6</m:t>
                          </m:r>
                          <m:r>
                            <a:rPr lang="en-US" sz="4300" i="1">
                              <a:latin typeface="Cambria Math" panose="02040503050406030204" pitchFamily="18" charset="0"/>
                            </a:rPr>
                            <m:t>𝐻</m:t>
                          </m:r>
                        </m:e>
                        <m:sub>
                          <m:r>
                            <a:rPr lang="en-US" sz="4300" i="1">
                              <a:latin typeface="Cambria Math" panose="02040503050406030204" pitchFamily="18" charset="0"/>
                            </a:rPr>
                            <m:t>2</m:t>
                          </m:r>
                        </m:sub>
                      </m:sSub>
                      <m:r>
                        <a:rPr lang="en-US" sz="4300" i="1">
                          <a:latin typeface="Cambria Math" panose="02040503050406030204" pitchFamily="18" charset="0"/>
                        </a:rPr>
                        <m:t>𝑂</m:t>
                      </m:r>
                      <m:r>
                        <a:rPr lang="en-US" sz="4300" i="1">
                          <a:latin typeface="Cambria Math" panose="02040503050406030204" pitchFamily="18" charset="0"/>
                        </a:rPr>
                        <m:t>+</m:t>
                      </m:r>
                      <m:r>
                        <a:rPr lang="en-US" sz="4300" i="1">
                          <a:latin typeface="Cambria Math" panose="02040503050406030204" pitchFamily="18" charset="0"/>
                        </a:rPr>
                        <m:t>𝐸𝑛𝑒𝑟𝑔𝑦</m:t>
                      </m:r>
                      <m:r>
                        <a:rPr lang="en-US" sz="4300" i="1">
                          <a:latin typeface="Cambria Math" panose="02040503050406030204" pitchFamily="18" charset="0"/>
                        </a:rPr>
                        <m:t>→ </m:t>
                      </m:r>
                      <m:sSub>
                        <m:sSubPr>
                          <m:ctrlPr>
                            <a:rPr lang="en-US" sz="4300" i="1">
                              <a:latin typeface="Cambria Math" panose="02040503050406030204" pitchFamily="18" charset="0"/>
                            </a:rPr>
                          </m:ctrlPr>
                        </m:sSubPr>
                        <m:e>
                          <m:r>
                            <a:rPr lang="en-US" sz="4300" i="1">
                              <a:latin typeface="Cambria Math" panose="02040503050406030204" pitchFamily="18" charset="0"/>
                            </a:rPr>
                            <m:t>𝐶</m:t>
                          </m:r>
                        </m:e>
                        <m:sub>
                          <m:r>
                            <a:rPr lang="en-US" sz="4300" i="1">
                              <a:latin typeface="Cambria Math" panose="02040503050406030204" pitchFamily="18" charset="0"/>
                            </a:rPr>
                            <m:t>6</m:t>
                          </m:r>
                        </m:sub>
                      </m:sSub>
                      <m:sSub>
                        <m:sSubPr>
                          <m:ctrlPr>
                            <a:rPr lang="en-US" sz="4300" i="1">
                              <a:latin typeface="Cambria Math" panose="02040503050406030204" pitchFamily="18" charset="0"/>
                            </a:rPr>
                          </m:ctrlPr>
                        </m:sSubPr>
                        <m:e>
                          <m:r>
                            <a:rPr lang="en-US" sz="4300" i="1">
                              <a:latin typeface="Cambria Math" panose="02040503050406030204" pitchFamily="18" charset="0"/>
                            </a:rPr>
                            <m:t>𝐻</m:t>
                          </m:r>
                        </m:e>
                        <m:sub>
                          <m:r>
                            <a:rPr lang="en-US" sz="4300" i="1">
                              <a:latin typeface="Cambria Math" panose="02040503050406030204" pitchFamily="18" charset="0"/>
                            </a:rPr>
                            <m:t>12</m:t>
                          </m:r>
                        </m:sub>
                      </m:sSub>
                      <m:sSub>
                        <m:sSubPr>
                          <m:ctrlPr>
                            <a:rPr lang="en-US" sz="4300" i="1">
                              <a:latin typeface="Cambria Math" panose="02040503050406030204" pitchFamily="18" charset="0"/>
                            </a:rPr>
                          </m:ctrlPr>
                        </m:sSubPr>
                        <m:e>
                          <m:r>
                            <a:rPr lang="en-US" sz="4300" i="1">
                              <a:latin typeface="Cambria Math" panose="02040503050406030204" pitchFamily="18" charset="0"/>
                            </a:rPr>
                            <m:t>𝑂</m:t>
                          </m:r>
                        </m:e>
                        <m:sub>
                          <m:r>
                            <a:rPr lang="en-US" sz="4300" i="1">
                              <a:latin typeface="Cambria Math" panose="02040503050406030204" pitchFamily="18" charset="0"/>
                            </a:rPr>
                            <m:t>6</m:t>
                          </m:r>
                        </m:sub>
                      </m:sSub>
                      <m:r>
                        <a:rPr lang="en-US" sz="4300" i="1">
                          <a:latin typeface="Cambria Math" panose="02040503050406030204" pitchFamily="18" charset="0"/>
                        </a:rPr>
                        <m:t>+6</m:t>
                      </m:r>
                      <m:sSub>
                        <m:sSubPr>
                          <m:ctrlPr>
                            <a:rPr lang="en-US" sz="4300" i="1">
                              <a:latin typeface="Cambria Math" panose="02040503050406030204" pitchFamily="18" charset="0"/>
                            </a:rPr>
                          </m:ctrlPr>
                        </m:sSubPr>
                        <m:e>
                          <m:r>
                            <a:rPr lang="en-US" sz="4300" i="1">
                              <a:latin typeface="Cambria Math" panose="02040503050406030204" pitchFamily="18" charset="0"/>
                            </a:rPr>
                            <m:t>𝑂</m:t>
                          </m:r>
                        </m:e>
                        <m:sub>
                          <m:r>
                            <a:rPr lang="en-US" sz="4300" i="1">
                              <a:latin typeface="Cambria Math" panose="02040503050406030204" pitchFamily="18" charset="0"/>
                            </a:rPr>
                            <m:t>2</m:t>
                          </m:r>
                        </m:sub>
                      </m:sSub>
                    </m:oMath>
                  </m:oMathPara>
                </a14:m>
                <a:endParaRPr lang="en-US" sz="4300" dirty="0" smtClean="0"/>
              </a:p>
              <a:p>
                <a:pPr marL="0" indent="0">
                  <a:buNone/>
                </a:pPr>
                <a:endParaRPr lang="en-US" dirty="0" smtClean="0"/>
              </a:p>
              <a:p>
                <a:pPr marL="0" indent="0">
                  <a:buNone/>
                </a:pPr>
                <a:endParaRPr lang="en-US" dirty="0"/>
              </a:p>
              <a:p>
                <a:pPr marL="0" indent="0">
                  <a:buNone/>
                </a:pPr>
                <a:endParaRPr lang="en-US" dirty="0"/>
              </a:p>
              <a:p>
                <a:pPr marL="0" indent="0" algn="ctr">
                  <a:buNone/>
                </a:pPr>
                <a:r>
                  <a:rPr lang="en-US" sz="5600" b="1" dirty="0" smtClean="0"/>
                  <a:t>Cellular Respiration</a:t>
                </a:r>
              </a:p>
              <a:p>
                <a:pPr marL="0" indent="0" algn="ctr">
                  <a:buNone/>
                </a:pPr>
                <a14:m>
                  <m:oMathPara xmlns:m="http://schemas.openxmlformats.org/officeDocument/2006/math">
                    <m:oMathParaPr>
                      <m:jc m:val="centerGroup"/>
                    </m:oMathParaPr>
                    <m:oMath xmlns:m="http://schemas.openxmlformats.org/officeDocument/2006/math">
                      <m:sSub>
                        <m:sSubPr>
                          <m:ctrlPr>
                            <a:rPr lang="en-US" sz="4300" i="1">
                              <a:latin typeface="Cambria Math" panose="02040503050406030204" pitchFamily="18" charset="0"/>
                            </a:rPr>
                          </m:ctrlPr>
                        </m:sSubPr>
                        <m:e>
                          <m:r>
                            <a:rPr lang="en-US" sz="4300" i="1">
                              <a:latin typeface="Cambria Math" panose="02040503050406030204" pitchFamily="18" charset="0"/>
                            </a:rPr>
                            <m:t>𝐶</m:t>
                          </m:r>
                        </m:e>
                        <m:sub>
                          <m:r>
                            <a:rPr lang="en-US" sz="4300" i="1">
                              <a:latin typeface="Cambria Math" panose="02040503050406030204" pitchFamily="18" charset="0"/>
                            </a:rPr>
                            <m:t>6</m:t>
                          </m:r>
                        </m:sub>
                      </m:sSub>
                      <m:sSub>
                        <m:sSubPr>
                          <m:ctrlPr>
                            <a:rPr lang="en-US" sz="4300" i="1">
                              <a:latin typeface="Cambria Math" panose="02040503050406030204" pitchFamily="18" charset="0"/>
                            </a:rPr>
                          </m:ctrlPr>
                        </m:sSubPr>
                        <m:e>
                          <m:r>
                            <a:rPr lang="en-US" sz="4300" i="1">
                              <a:latin typeface="Cambria Math" panose="02040503050406030204" pitchFamily="18" charset="0"/>
                            </a:rPr>
                            <m:t>𝐻</m:t>
                          </m:r>
                        </m:e>
                        <m:sub>
                          <m:r>
                            <a:rPr lang="en-US" sz="4300" i="1">
                              <a:latin typeface="Cambria Math" panose="02040503050406030204" pitchFamily="18" charset="0"/>
                            </a:rPr>
                            <m:t>12</m:t>
                          </m:r>
                        </m:sub>
                      </m:sSub>
                      <m:sSub>
                        <m:sSubPr>
                          <m:ctrlPr>
                            <a:rPr lang="en-US" sz="4300" i="1">
                              <a:latin typeface="Cambria Math" panose="02040503050406030204" pitchFamily="18" charset="0"/>
                            </a:rPr>
                          </m:ctrlPr>
                        </m:sSubPr>
                        <m:e>
                          <m:r>
                            <a:rPr lang="en-US" sz="4300" i="1">
                              <a:latin typeface="Cambria Math" panose="02040503050406030204" pitchFamily="18" charset="0"/>
                            </a:rPr>
                            <m:t>𝑂</m:t>
                          </m:r>
                        </m:e>
                        <m:sub>
                          <m:r>
                            <a:rPr lang="en-US" sz="4300" i="1">
                              <a:latin typeface="Cambria Math" panose="02040503050406030204" pitchFamily="18" charset="0"/>
                            </a:rPr>
                            <m:t>6</m:t>
                          </m:r>
                        </m:sub>
                      </m:sSub>
                      <m:r>
                        <a:rPr lang="en-US" sz="4300" i="1">
                          <a:latin typeface="Cambria Math" panose="02040503050406030204" pitchFamily="18" charset="0"/>
                        </a:rPr>
                        <m:t>+6</m:t>
                      </m:r>
                      <m:sSub>
                        <m:sSubPr>
                          <m:ctrlPr>
                            <a:rPr lang="en-US" sz="4300" i="1">
                              <a:latin typeface="Cambria Math" panose="02040503050406030204" pitchFamily="18" charset="0"/>
                            </a:rPr>
                          </m:ctrlPr>
                        </m:sSubPr>
                        <m:e>
                          <m:r>
                            <a:rPr lang="en-US" sz="4300" i="1">
                              <a:latin typeface="Cambria Math" panose="02040503050406030204" pitchFamily="18" charset="0"/>
                            </a:rPr>
                            <m:t>𝑂</m:t>
                          </m:r>
                        </m:e>
                        <m:sub>
                          <m:r>
                            <a:rPr lang="en-US" sz="4300" i="1">
                              <a:latin typeface="Cambria Math" panose="02040503050406030204" pitchFamily="18" charset="0"/>
                            </a:rPr>
                            <m:t>2</m:t>
                          </m:r>
                        </m:sub>
                      </m:sSub>
                      <m:r>
                        <a:rPr lang="en-US" sz="4300" i="1">
                          <a:latin typeface="Cambria Math" panose="02040503050406030204" pitchFamily="18" charset="0"/>
                        </a:rPr>
                        <m:t>→</m:t>
                      </m:r>
                      <m:sSub>
                        <m:sSubPr>
                          <m:ctrlPr>
                            <a:rPr lang="en-US" sz="4300" i="1">
                              <a:latin typeface="Cambria Math" panose="02040503050406030204" pitchFamily="18" charset="0"/>
                            </a:rPr>
                          </m:ctrlPr>
                        </m:sSubPr>
                        <m:e>
                          <m:r>
                            <a:rPr lang="en-US" sz="4300" i="1">
                              <a:latin typeface="Cambria Math" panose="02040503050406030204" pitchFamily="18" charset="0"/>
                            </a:rPr>
                            <m:t>6</m:t>
                          </m:r>
                          <m:r>
                            <a:rPr lang="en-US" sz="4300" i="1">
                              <a:latin typeface="Cambria Math" panose="02040503050406030204" pitchFamily="18" charset="0"/>
                            </a:rPr>
                            <m:t>𝐻</m:t>
                          </m:r>
                        </m:e>
                        <m:sub>
                          <m:r>
                            <a:rPr lang="en-US" sz="4300" i="1">
                              <a:latin typeface="Cambria Math" panose="02040503050406030204" pitchFamily="18" charset="0"/>
                            </a:rPr>
                            <m:t>2</m:t>
                          </m:r>
                        </m:sub>
                      </m:sSub>
                      <m:r>
                        <a:rPr lang="en-US" sz="4300" i="1">
                          <a:latin typeface="Cambria Math" panose="02040503050406030204" pitchFamily="18" charset="0"/>
                        </a:rPr>
                        <m:t>𝑂</m:t>
                      </m:r>
                      <m:r>
                        <a:rPr lang="en-US" sz="4300" i="1">
                          <a:latin typeface="Cambria Math" panose="02040503050406030204" pitchFamily="18" charset="0"/>
                        </a:rPr>
                        <m:t>+6</m:t>
                      </m:r>
                      <m:sSub>
                        <m:sSubPr>
                          <m:ctrlPr>
                            <a:rPr lang="en-US" sz="4300" i="1">
                              <a:latin typeface="Cambria Math" panose="02040503050406030204" pitchFamily="18" charset="0"/>
                            </a:rPr>
                          </m:ctrlPr>
                        </m:sSubPr>
                        <m:e>
                          <m:r>
                            <a:rPr lang="en-US" sz="4300" i="1">
                              <a:latin typeface="Cambria Math" panose="02040503050406030204" pitchFamily="18" charset="0"/>
                            </a:rPr>
                            <m:t>𝐶𝑂</m:t>
                          </m:r>
                        </m:e>
                        <m:sub>
                          <m:r>
                            <a:rPr lang="en-US" sz="4300" i="1">
                              <a:latin typeface="Cambria Math" panose="02040503050406030204" pitchFamily="18" charset="0"/>
                            </a:rPr>
                            <m:t>2</m:t>
                          </m:r>
                        </m:sub>
                      </m:sSub>
                      <m:r>
                        <a:rPr lang="en-US" sz="4300" i="1">
                          <a:latin typeface="Cambria Math" panose="02040503050406030204" pitchFamily="18" charset="0"/>
                        </a:rPr>
                        <m:t>+</m:t>
                      </m:r>
                      <m:r>
                        <a:rPr lang="en-US" sz="4300" i="1">
                          <a:latin typeface="Cambria Math" panose="02040503050406030204" pitchFamily="18" charset="0"/>
                        </a:rPr>
                        <m:t>𝐸𝑛𝑒𝑟𝑔𝑦</m:t>
                      </m:r>
                    </m:oMath>
                  </m:oMathPara>
                </a14:m>
                <a:endParaRPr lang="en-US" sz="43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898072"/>
                <a:ext cx="10515600" cy="5556477"/>
              </a:xfrm>
              <a:blipFill rotWithShape="0">
                <a:blip r:embed="rId3"/>
                <a:stretch>
                  <a:fillRect t="-4605"/>
                </a:stretch>
              </a:blipFill>
            </p:spPr>
            <p:txBody>
              <a:bodyPr/>
              <a:lstStyle/>
              <a:p>
                <a:r>
                  <a:rPr lang="en-US">
                    <a:noFill/>
                  </a:rPr>
                  <a:t> </a:t>
                </a:r>
              </a:p>
            </p:txBody>
          </p:sp>
        </mc:Fallback>
      </mc:AlternateContent>
    </p:spTree>
    <p:extLst>
      <p:ext uri="{BB962C8B-B14F-4D97-AF65-F5344CB8AC3E}">
        <p14:creationId xmlns:p14="http://schemas.microsoft.com/office/powerpoint/2010/main" val="136563220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079C0FC-4588-4D85-9863-4CDF4C4EA788}"/>
              </a:ext>
            </a:extLst>
          </p:cNvPr>
          <p:cNvSpPr>
            <a:spLocks noGrp="1"/>
          </p:cNvSpPr>
          <p:nvPr>
            <p:ph type="title"/>
          </p:nvPr>
        </p:nvSpPr>
        <p:spPr>
          <a:xfrm>
            <a:off x="648929" y="102870"/>
            <a:ext cx="3651467" cy="2202999"/>
          </a:xfrm>
        </p:spPr>
        <p:txBody>
          <a:bodyPr>
            <a:normAutofit/>
          </a:bodyPr>
          <a:lstStyle/>
          <a:p>
            <a:r>
              <a:rPr lang="en-US" dirty="0"/>
              <a:t>Biological Carbon Cycle</a:t>
            </a:r>
          </a:p>
        </p:txBody>
      </p:sp>
      <p:sp>
        <p:nvSpPr>
          <p:cNvPr id="3" name="Content Placeholder 2">
            <a:extLst>
              <a:ext uri="{FF2B5EF4-FFF2-40B4-BE49-F238E27FC236}">
                <a16:creationId xmlns:a16="http://schemas.microsoft.com/office/drawing/2014/main" xmlns="" id="{536683DF-1A63-4C53-BBC9-92380EA73A53}"/>
              </a:ext>
            </a:extLst>
          </p:cNvPr>
          <p:cNvSpPr>
            <a:spLocks noGrp="1"/>
          </p:cNvSpPr>
          <p:nvPr>
            <p:ph idx="1"/>
          </p:nvPr>
        </p:nvSpPr>
        <p:spPr>
          <a:xfrm>
            <a:off x="262890" y="2068830"/>
            <a:ext cx="4251960" cy="4154989"/>
          </a:xfrm>
        </p:spPr>
        <p:txBody>
          <a:bodyPr>
            <a:noAutofit/>
          </a:bodyPr>
          <a:lstStyle/>
          <a:p>
            <a:r>
              <a:rPr lang="en-US" sz="2400" dirty="0"/>
              <a:t>Carbon enters all food webs, both terrestrial and aquatic, through </a:t>
            </a:r>
            <a:r>
              <a:rPr lang="en-US" sz="2400" b="1" dirty="0"/>
              <a:t>autotrophs</a:t>
            </a:r>
            <a:r>
              <a:rPr lang="en-US" sz="2400" dirty="0"/>
              <a:t> (usually through photosynthesis)</a:t>
            </a:r>
          </a:p>
          <a:p>
            <a:r>
              <a:rPr lang="en-US" sz="2400" b="1" dirty="0"/>
              <a:t>Heterotrophs </a:t>
            </a:r>
            <a:r>
              <a:rPr lang="en-US" sz="2400" dirty="0"/>
              <a:t>consume the organic molecules, and the organic carbon is passed through food chains and webs.</a:t>
            </a:r>
          </a:p>
          <a:p>
            <a:r>
              <a:rPr lang="en-US" sz="2400" dirty="0"/>
              <a:t>Carbon is released back into the atmosphere through </a:t>
            </a:r>
            <a:r>
              <a:rPr lang="en-US" sz="2400" b="1" dirty="0"/>
              <a:t>cellular respiration</a:t>
            </a:r>
          </a:p>
          <a:p>
            <a:pPr lvl="1"/>
            <a:r>
              <a:rPr lang="en-US" dirty="0"/>
              <a:t>Producers, Consumers, Decomposers</a:t>
            </a:r>
          </a:p>
        </p:txBody>
      </p:sp>
      <p:pic>
        <p:nvPicPr>
          <p:cNvPr id="8194" name="Picture 2" descr="Producer vs. Consumer">
            <a:extLst>
              <a:ext uri="{FF2B5EF4-FFF2-40B4-BE49-F238E27FC236}">
                <a16:creationId xmlns:a16="http://schemas.microsoft.com/office/drawing/2014/main" xmlns="" id="{AD2AA9F1-2832-47A7-A295-EAEDE3BDB1D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503" r="11319" b="2"/>
          <a:stretch/>
        </p:blipFill>
        <p:spPr bwMode="auto">
          <a:xfrm>
            <a:off x="4639056" y="10"/>
            <a:ext cx="7552944" cy="6857990"/>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0855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20" name="Picture 4">
            <a:extLst>
              <a:ext uri="{FF2B5EF4-FFF2-40B4-BE49-F238E27FC236}">
                <a16:creationId xmlns:a16="http://schemas.microsoft.com/office/drawing/2014/main" xmlns="" id="{3DE69DDB-02E1-4C69-95C6-D039E73930D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196" r="10350"/>
          <a:stretch/>
        </p:blipFill>
        <p:spPr bwMode="auto">
          <a:xfrm>
            <a:off x="6185051" y="10"/>
            <a:ext cx="5997632" cy="6857990"/>
          </a:xfrm>
          <a:custGeom>
            <a:avLst/>
            <a:gdLst/>
            <a:ahLst/>
            <a:cxnLst/>
            <a:rect l="l" t="t" r="r" b="b"/>
            <a:pathLst>
              <a:path w="5997632" h="6858000">
                <a:moveTo>
                  <a:pt x="0" y="0"/>
                </a:moveTo>
                <a:lnTo>
                  <a:pt x="5997632" y="0"/>
                </a:lnTo>
                <a:lnTo>
                  <a:pt x="5997632" y="6858000"/>
                </a:lnTo>
                <a:lnTo>
                  <a:pt x="3178693" y="6858000"/>
                </a:lnTo>
                <a:close/>
              </a:path>
            </a:pathLst>
          </a:custGeom>
          <a:noFill/>
          <a:extLst>
            <a:ext uri="{909E8E84-426E-40DD-AFC4-6F175D3DCCD1}">
              <a14:hiddenFill xmlns:a14="http://schemas.microsoft.com/office/drawing/2010/main">
                <a:solidFill>
                  <a:srgbClr val="FFFFFF"/>
                </a:solidFill>
              </a14:hiddenFill>
            </a:ext>
          </a:extLst>
        </p:spPr>
      </p:pic>
      <p:pic>
        <p:nvPicPr>
          <p:cNvPr id="9226" name="Picture 10">
            <a:extLst>
              <a:ext uri="{FF2B5EF4-FFF2-40B4-BE49-F238E27FC236}">
                <a16:creationId xmlns:a16="http://schemas.microsoft.com/office/drawing/2014/main" xmlns="" id="{AA1B7DFC-E8FE-4FA1-9709-A6A77AEFD27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25"/>
          <a:stretch/>
        </p:blipFill>
        <p:spPr bwMode="auto">
          <a:xfrm>
            <a:off x="-1" y="10"/>
            <a:ext cx="9141744" cy="6857990"/>
          </a:xfrm>
          <a:custGeom>
            <a:avLst/>
            <a:gdLst/>
            <a:ahLst/>
            <a:cxnLst/>
            <a:rect l="l" t="t" r="r" b="b"/>
            <a:pathLst>
              <a:path w="9141744" h="6863485">
                <a:moveTo>
                  <a:pt x="0" y="0"/>
                </a:moveTo>
                <a:lnTo>
                  <a:pt x="5963051" y="0"/>
                </a:lnTo>
                <a:lnTo>
                  <a:pt x="9141744" y="6863485"/>
                </a:lnTo>
                <a:lnTo>
                  <a:pt x="0" y="6863485"/>
                </a:lnTo>
                <a:lnTo>
                  <a:pt x="0" y="0"/>
                </a:lnTo>
                <a:close/>
              </a:path>
            </a:pathLst>
          </a:custGeom>
          <a:noFill/>
          <a:extLst>
            <a:ext uri="{909E8E84-426E-40DD-AFC4-6F175D3DCCD1}">
              <a14:hiddenFill xmlns:a14="http://schemas.microsoft.com/office/drawing/2010/main">
                <a:solidFill>
                  <a:srgbClr val="FFFFFF"/>
                </a:solidFill>
              </a14:hiddenFill>
            </a:ext>
          </a:extLst>
        </p:spPr>
      </p:pic>
      <p:sp>
        <p:nvSpPr>
          <p:cNvPr id="9230" name="Freeform: Shape 80">
            <a:extLst>
              <a:ext uri="{FF2B5EF4-FFF2-40B4-BE49-F238E27FC236}">
                <a16:creationId xmlns:a16="http://schemas.microsoft.com/office/drawing/2014/main" xmlns="" id="{37FEB674-D811-4FFE-A878-29D0C0ED18D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1773847"/>
            <a:ext cx="6434783" cy="3310306"/>
          </a:xfrm>
          <a:custGeom>
            <a:avLst/>
            <a:gdLst>
              <a:gd name="connsiteX0" fmla="*/ 0 w 6434783"/>
              <a:gd name="connsiteY0" fmla="*/ 0 h 3310306"/>
              <a:gd name="connsiteX1" fmla="*/ 3829872 w 6434783"/>
              <a:gd name="connsiteY1" fmla="*/ 0 h 3310306"/>
              <a:gd name="connsiteX2" fmla="*/ 4896100 w 6434783"/>
              <a:gd name="connsiteY2" fmla="*/ 0 h 3310306"/>
              <a:gd name="connsiteX3" fmla="*/ 4901677 w 6434783"/>
              <a:gd name="connsiteY3" fmla="*/ 0 h 3310306"/>
              <a:gd name="connsiteX4" fmla="*/ 6434783 w 6434783"/>
              <a:gd name="connsiteY4" fmla="*/ 3310306 h 3310306"/>
              <a:gd name="connsiteX5" fmla="*/ 0 w 6434783"/>
              <a:gd name="connsiteY5" fmla="*/ 3310306 h 3310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34783" h="3310306">
                <a:moveTo>
                  <a:pt x="0" y="0"/>
                </a:moveTo>
                <a:lnTo>
                  <a:pt x="3829872" y="0"/>
                </a:lnTo>
                <a:lnTo>
                  <a:pt x="4896100" y="0"/>
                </a:lnTo>
                <a:lnTo>
                  <a:pt x="4901677" y="0"/>
                </a:lnTo>
                <a:lnTo>
                  <a:pt x="6434783" y="3310306"/>
                </a:lnTo>
                <a:lnTo>
                  <a:pt x="0" y="3310306"/>
                </a:lnTo>
                <a:close/>
              </a:path>
            </a:pathLst>
          </a:custGeom>
          <a:solidFill>
            <a:schemeClr val="bg1">
              <a:lumMod val="85000"/>
              <a:lumOff val="15000"/>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xmlns="" id="{4A869355-BB99-40D8-8D5C-62CCB5A64C23}"/>
              </a:ext>
            </a:extLst>
          </p:cNvPr>
          <p:cNvSpPr>
            <a:spLocks noGrp="1"/>
          </p:cNvSpPr>
          <p:nvPr>
            <p:ph idx="1"/>
          </p:nvPr>
        </p:nvSpPr>
        <p:spPr>
          <a:xfrm>
            <a:off x="435184" y="1863090"/>
            <a:ext cx="4620544" cy="2857500"/>
          </a:xfrm>
        </p:spPr>
        <p:txBody>
          <a:bodyPr>
            <a:noAutofit/>
          </a:bodyPr>
          <a:lstStyle/>
          <a:p>
            <a:r>
              <a:rPr lang="en-US" sz="2400" b="1" dirty="0"/>
              <a:t>Carbon fixation</a:t>
            </a:r>
            <a:r>
              <a:rPr lang="en-US" sz="2400" dirty="0"/>
              <a:t>: the conversion of inorganic carbon (carbon dioxide) to organic compounds by living organisms</a:t>
            </a:r>
          </a:p>
          <a:p>
            <a:r>
              <a:rPr lang="en-US" sz="2400" b="1" dirty="0"/>
              <a:t>Carbon sequestration</a:t>
            </a:r>
            <a:r>
              <a:rPr lang="en-US" sz="2400" dirty="0"/>
              <a:t>: a natural or artificial process where carbon dioxide is removed from the atmosphere and held in solid or liquid form.</a:t>
            </a:r>
          </a:p>
        </p:txBody>
      </p:sp>
    </p:spTree>
    <p:extLst>
      <p:ext uri="{BB962C8B-B14F-4D97-AF65-F5344CB8AC3E}">
        <p14:creationId xmlns:p14="http://schemas.microsoft.com/office/powerpoint/2010/main" val="412891284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https://qph.fs.quoracdn.net/main-qimg-bd6fe7b2bd4bf7aabe6f3919705aa7cd-c"/>
          <p:cNvPicPr/>
          <p:nvPr/>
        </p:nvPicPr>
        <p:blipFill>
          <a:blip r:embed="rId3">
            <a:extLst>
              <a:ext uri="{28A0092B-C50C-407E-A947-70E740481C1C}">
                <a14:useLocalDpi xmlns:a14="http://schemas.microsoft.com/office/drawing/2010/main" val="0"/>
              </a:ext>
            </a:extLst>
          </a:blip>
          <a:srcRect/>
          <a:stretch>
            <a:fillRect/>
          </a:stretch>
        </p:blipFill>
        <p:spPr bwMode="auto">
          <a:xfrm>
            <a:off x="1323474" y="0"/>
            <a:ext cx="9035717" cy="6858000"/>
          </a:xfrm>
          <a:prstGeom prst="rect">
            <a:avLst/>
          </a:prstGeom>
          <a:noFill/>
          <a:ln>
            <a:noFill/>
          </a:ln>
        </p:spPr>
      </p:pic>
    </p:spTree>
    <p:extLst>
      <p:ext uri="{BB962C8B-B14F-4D97-AF65-F5344CB8AC3E}">
        <p14:creationId xmlns:p14="http://schemas.microsoft.com/office/powerpoint/2010/main" val="365864178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p:nvPr/>
        </p:nvPicPr>
        <p:blipFill>
          <a:blip r:embed="rId3"/>
          <a:stretch>
            <a:fillRect/>
          </a:stretch>
        </p:blipFill>
        <p:spPr>
          <a:xfrm>
            <a:off x="1270461" y="0"/>
            <a:ext cx="8945881" cy="6858000"/>
          </a:xfrm>
          <a:prstGeom prst="rect">
            <a:avLst/>
          </a:prstGeom>
        </p:spPr>
      </p:pic>
    </p:spTree>
    <p:extLst>
      <p:ext uri="{BB962C8B-B14F-4D97-AF65-F5344CB8AC3E}">
        <p14:creationId xmlns:p14="http://schemas.microsoft.com/office/powerpoint/2010/main" val="269950832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ForC</a:t>
            </a:r>
            <a:r>
              <a:rPr lang="en-US" dirty="0" smtClean="0"/>
              <a:t>: The Forest Carbon database</a:t>
            </a:r>
            <a:endParaRPr lang="en-US" dirty="0"/>
          </a:p>
        </p:txBody>
      </p:sp>
      <p:sp>
        <p:nvSpPr>
          <p:cNvPr id="3" name="Content Placeholder 2"/>
          <p:cNvSpPr>
            <a:spLocks noGrp="1"/>
          </p:cNvSpPr>
          <p:nvPr>
            <p:ph idx="1"/>
          </p:nvPr>
        </p:nvSpPr>
        <p:spPr/>
        <p:txBody>
          <a:bodyPr/>
          <a:lstStyle/>
          <a:p>
            <a:r>
              <a:rPr lang="en-US" dirty="0" smtClean="0"/>
              <a:t>ForC is an open-access database containing over 29,713 records from 4,971 plots in 3,325 geographically distinct areas.</a:t>
            </a:r>
          </a:p>
          <a:p>
            <a:r>
              <a:rPr lang="en-US" dirty="0" smtClean="0"/>
              <a:t>All data in </a:t>
            </a:r>
            <a:r>
              <a:rPr lang="en-US" dirty="0" err="1"/>
              <a:t>F</a:t>
            </a:r>
            <a:r>
              <a:rPr lang="en-US" dirty="0" err="1" smtClean="0"/>
              <a:t>orC</a:t>
            </a:r>
            <a:r>
              <a:rPr lang="en-US" dirty="0" smtClean="0"/>
              <a:t> comes from published research by accredited scientists.</a:t>
            </a:r>
          </a:p>
          <a:p>
            <a:r>
              <a:rPr lang="en-US" dirty="0" smtClean="0"/>
              <a:t>This database covers all forested biogeographic and climate zones</a:t>
            </a:r>
          </a:p>
          <a:p>
            <a:r>
              <a:rPr lang="en-US" dirty="0" err="1" smtClean="0"/>
              <a:t>ForC</a:t>
            </a:r>
            <a:r>
              <a:rPr lang="en-US" dirty="0" smtClean="0"/>
              <a:t> can be used for ecological analysis of forest carbon cycling, evaluating models and remote sensing, and supporting international </a:t>
            </a:r>
            <a:r>
              <a:rPr lang="en-US" dirty="0" err="1" smtClean="0"/>
              <a:t>efforst</a:t>
            </a:r>
            <a:r>
              <a:rPr lang="en-US" dirty="0" smtClean="0"/>
              <a:t> to inventory forest carbon and greenhouse gas exchange.</a:t>
            </a:r>
            <a:endParaRPr lang="en-US" dirty="0"/>
          </a:p>
        </p:txBody>
      </p:sp>
    </p:spTree>
    <p:extLst>
      <p:ext uri="{BB962C8B-B14F-4D97-AF65-F5344CB8AC3E}">
        <p14:creationId xmlns:p14="http://schemas.microsoft.com/office/powerpoint/2010/main" val="3997477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5766</TotalTime>
  <Words>1205</Words>
  <Application>Microsoft Office PowerPoint</Application>
  <PresentationFormat>Widescreen</PresentationFormat>
  <Paragraphs>119</Paragraphs>
  <Slides>29</Slides>
  <Notes>13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29</vt:i4>
      </vt:variant>
    </vt:vector>
  </HeadingPairs>
  <TitlesOfParts>
    <vt:vector size="35" baseType="lpstr">
      <vt:lpstr>Arial</vt:lpstr>
      <vt:lpstr>Calibri</vt:lpstr>
      <vt:lpstr>Calibri Light</vt:lpstr>
      <vt:lpstr>Cambria Math</vt:lpstr>
      <vt:lpstr>Wingdings</vt:lpstr>
      <vt:lpstr>Office Theme</vt:lpstr>
      <vt:lpstr>How does temperature impact carbon sequestration?</vt:lpstr>
      <vt:lpstr>ForC Records</vt:lpstr>
      <vt:lpstr>A Year in the Life  of Earth’s CO2</vt:lpstr>
      <vt:lpstr>PowerPoint Presentation</vt:lpstr>
      <vt:lpstr>Biological Carbon Cycle</vt:lpstr>
      <vt:lpstr>PowerPoint Presentation</vt:lpstr>
      <vt:lpstr>PowerPoint Presentation</vt:lpstr>
      <vt:lpstr>PowerPoint Presentation</vt:lpstr>
      <vt:lpstr>ForC: The Forest Carbon database</vt:lpstr>
      <vt:lpstr>PowerPoint Presentation</vt:lpstr>
      <vt:lpstr>The Process of Science</vt:lpstr>
      <vt:lpstr>Getting Ready for the analysis: Explore the Data</vt:lpstr>
      <vt:lpstr>Download the Dataset:  https://github.com/forc-db/ForC/blob/master/educational%20resources/ForC_GPP_and_temperature.csv</vt:lpstr>
      <vt:lpstr>Import the data into Excel </vt:lpstr>
      <vt:lpstr>Fill out the Text Import Wizard</vt:lpstr>
      <vt:lpstr>Fill out the Text Import Wizard</vt:lpstr>
      <vt:lpstr>Create Filters</vt:lpstr>
      <vt:lpstr>Search the columns</vt:lpstr>
      <vt:lpstr>Create a Scatter Plot</vt:lpstr>
      <vt:lpstr>Create a Scatter Plot</vt:lpstr>
      <vt:lpstr>Create a Scatter Plot</vt:lpstr>
      <vt:lpstr>Create a Scatter Plot</vt:lpstr>
      <vt:lpstr>Create a Scatter Plot</vt:lpstr>
      <vt:lpstr>Create a Scatter Plot</vt:lpstr>
      <vt:lpstr>Create a Scatter Plot</vt:lpstr>
      <vt:lpstr>Create a Scatter Plot</vt:lpstr>
      <vt:lpstr>Data Analysis</vt:lpstr>
      <vt:lpstr>Things to remember (while writing your conclusion)</vt:lpstr>
      <vt:lpstr>Acknowledgements </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slide</dc:title>
  <dc:creator>Helcoski, Ryan</dc:creator>
  <cp:lastModifiedBy>hp</cp:lastModifiedBy>
  <cp:revision>77</cp:revision>
  <dcterms:created xsi:type="dcterms:W3CDTF">2018-08-07T19:34:45Z</dcterms:created>
  <dcterms:modified xsi:type="dcterms:W3CDTF">2020-08-18T14:47:33Z</dcterms:modified>
</cp:coreProperties>
</file>